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0" r:id="rId2"/>
    <p:sldId id="301" r:id="rId3"/>
    <p:sldId id="302" r:id="rId4"/>
    <p:sldId id="303" r:id="rId5"/>
    <p:sldId id="304" r:id="rId6"/>
    <p:sldId id="309" r:id="rId7"/>
    <p:sldId id="308" r:id="rId8"/>
    <p:sldId id="305" r:id="rId9"/>
    <p:sldId id="306" r:id="rId10"/>
    <p:sldId id="307" r:id="rId11"/>
    <p:sldId id="311" r:id="rId12"/>
    <p:sldId id="260" r:id="rId13"/>
    <p:sldId id="262" r:id="rId14"/>
    <p:sldId id="265" r:id="rId15"/>
    <p:sldId id="295" r:id="rId16"/>
    <p:sldId id="296" r:id="rId17"/>
    <p:sldId id="297" r:id="rId18"/>
    <p:sldId id="298" r:id="rId19"/>
    <p:sldId id="299" r:id="rId2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00" autoAdjust="0"/>
  </p:normalViewPr>
  <p:slideViewPr>
    <p:cSldViewPr>
      <p:cViewPr varScale="1">
        <p:scale>
          <a:sx n="115" d="100"/>
          <a:sy n="115" d="100"/>
        </p:scale>
        <p:origin x="149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386552-B18F-474D-BC55-B46341B6E2B3}" type="doc">
      <dgm:prSet loTypeId="urn:microsoft.com/office/officeart/2005/8/layout/pyramid1" loCatId="pyramid" qsTypeId="urn:microsoft.com/office/officeart/2005/8/quickstyle/3d5" qsCatId="3D" csTypeId="urn:microsoft.com/office/officeart/2005/8/colors/colorful2" csCatId="colorful" phldr="1"/>
      <dgm:spPr/>
    </dgm:pt>
    <dgm:pt modelId="{EFC9A828-B66C-4642-891A-6C2F7EC500BD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r>
            <a:rPr lang="ru-RU" sz="1400" dirty="0" smtClean="0"/>
            <a:t>федеральный </a:t>
          </a:r>
        </a:p>
        <a:p>
          <a:r>
            <a:rPr lang="ru-RU" sz="1400" dirty="0" smtClean="0"/>
            <a:t>уровень</a:t>
          </a:r>
          <a:endParaRPr lang="ru-RU" sz="1400" dirty="0"/>
        </a:p>
      </dgm:t>
    </dgm:pt>
    <dgm:pt modelId="{76ACE7D5-A285-4D0D-83BC-A8C3A2852966}" type="parTrans" cxnId="{AD5D85EF-C8B2-4350-972A-3AB3835EDF55}">
      <dgm:prSet/>
      <dgm:spPr/>
      <dgm:t>
        <a:bodyPr/>
        <a:lstStyle/>
        <a:p>
          <a:endParaRPr lang="ru-RU"/>
        </a:p>
      </dgm:t>
    </dgm:pt>
    <dgm:pt modelId="{3C34BB7B-01A4-470D-9FDD-9C28AF7EEC3F}" type="sibTrans" cxnId="{AD5D85EF-C8B2-4350-972A-3AB3835EDF55}">
      <dgm:prSet/>
      <dgm:spPr/>
      <dgm:t>
        <a:bodyPr/>
        <a:lstStyle/>
        <a:p>
          <a:endParaRPr lang="ru-RU"/>
        </a:p>
      </dgm:t>
    </dgm:pt>
    <dgm:pt modelId="{BEC06C1B-FE51-424A-88C7-693C345F4A70}">
      <dgm:prSet phldrT="[Текст]" custT="1"/>
      <dgm:spPr/>
      <dgm:t>
        <a:bodyPr/>
        <a:lstStyle/>
        <a:p>
          <a:r>
            <a:rPr lang="ru-RU" sz="2400" dirty="0" smtClean="0"/>
            <a:t>региональный уровень</a:t>
          </a:r>
          <a:endParaRPr lang="ru-RU" sz="2400" dirty="0"/>
        </a:p>
      </dgm:t>
    </dgm:pt>
    <dgm:pt modelId="{95F02A9B-12E9-41B9-BF60-6B95D51381FE}" type="parTrans" cxnId="{CEAA3D49-6E44-473B-904F-E9AE12DE1834}">
      <dgm:prSet/>
      <dgm:spPr/>
      <dgm:t>
        <a:bodyPr/>
        <a:lstStyle/>
        <a:p>
          <a:endParaRPr lang="ru-RU"/>
        </a:p>
      </dgm:t>
    </dgm:pt>
    <dgm:pt modelId="{BEABB46E-4FC2-4AC9-98C8-71806195D67B}" type="sibTrans" cxnId="{CEAA3D49-6E44-473B-904F-E9AE12DE1834}">
      <dgm:prSet/>
      <dgm:spPr/>
      <dgm:t>
        <a:bodyPr/>
        <a:lstStyle/>
        <a:p>
          <a:endParaRPr lang="ru-RU"/>
        </a:p>
      </dgm:t>
    </dgm:pt>
    <dgm:pt modelId="{609850FC-A89A-4CA4-9CB6-641C6DB27F76}">
      <dgm:prSet phldrT="[Текст]" custT="1"/>
      <dgm:spPr/>
      <dgm:t>
        <a:bodyPr/>
        <a:lstStyle/>
        <a:p>
          <a:r>
            <a:rPr lang="ru-RU" sz="4000" dirty="0" smtClean="0"/>
            <a:t>уровень организации</a:t>
          </a:r>
          <a:endParaRPr lang="ru-RU" sz="4000" dirty="0"/>
        </a:p>
      </dgm:t>
    </dgm:pt>
    <dgm:pt modelId="{57BA08DE-A8A6-408C-8695-1FA9C71CF1BE}" type="parTrans" cxnId="{8A24E5D0-4AF9-40AC-910C-447BD300A1A2}">
      <dgm:prSet/>
      <dgm:spPr/>
      <dgm:t>
        <a:bodyPr/>
        <a:lstStyle/>
        <a:p>
          <a:endParaRPr lang="ru-RU"/>
        </a:p>
      </dgm:t>
    </dgm:pt>
    <dgm:pt modelId="{034EFA29-E833-4519-985D-C0907ACB608F}" type="sibTrans" cxnId="{8A24E5D0-4AF9-40AC-910C-447BD300A1A2}">
      <dgm:prSet/>
      <dgm:spPr/>
      <dgm:t>
        <a:bodyPr/>
        <a:lstStyle/>
        <a:p>
          <a:endParaRPr lang="ru-RU"/>
        </a:p>
      </dgm:t>
    </dgm:pt>
    <dgm:pt modelId="{6DCD2746-13AE-4E01-B681-E0BEFCC0A4E7}" type="pres">
      <dgm:prSet presAssocID="{DD386552-B18F-474D-BC55-B46341B6E2B3}" presName="Name0" presStyleCnt="0">
        <dgm:presLayoutVars>
          <dgm:dir/>
          <dgm:animLvl val="lvl"/>
          <dgm:resizeHandles val="exact"/>
        </dgm:presLayoutVars>
      </dgm:prSet>
      <dgm:spPr/>
    </dgm:pt>
    <dgm:pt modelId="{3A04827C-C227-40D0-93F8-F2FDF163ABE3}" type="pres">
      <dgm:prSet presAssocID="{EFC9A828-B66C-4642-891A-6C2F7EC500BD}" presName="Name8" presStyleCnt="0"/>
      <dgm:spPr/>
    </dgm:pt>
    <dgm:pt modelId="{BBD3EC14-A4B4-4842-94EF-9531E50A6083}" type="pres">
      <dgm:prSet presAssocID="{EFC9A828-B66C-4642-891A-6C2F7EC500BD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8C3C8-4C03-4C75-B195-E9A9C108D505}" type="pres">
      <dgm:prSet presAssocID="{EFC9A828-B66C-4642-891A-6C2F7EC500B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DB102-5F37-459E-8AAA-1AF362707D2A}" type="pres">
      <dgm:prSet presAssocID="{BEC06C1B-FE51-424A-88C7-693C345F4A70}" presName="Name8" presStyleCnt="0"/>
      <dgm:spPr/>
    </dgm:pt>
    <dgm:pt modelId="{C188BAD0-A86E-4967-A319-ECA4B42CFAA3}" type="pres">
      <dgm:prSet presAssocID="{BEC06C1B-FE51-424A-88C7-693C345F4A7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21AF1-CDA5-4EC3-B418-A195B7AC527B}" type="pres">
      <dgm:prSet presAssocID="{BEC06C1B-FE51-424A-88C7-693C345F4A7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8221A-6F19-4270-B5D9-B172C54AEBF7}" type="pres">
      <dgm:prSet presAssocID="{609850FC-A89A-4CA4-9CB6-641C6DB27F76}" presName="Name8" presStyleCnt="0"/>
      <dgm:spPr/>
    </dgm:pt>
    <dgm:pt modelId="{2E2760F7-1967-4DC2-BE0C-4F9C695FD92A}" type="pres">
      <dgm:prSet presAssocID="{609850FC-A89A-4CA4-9CB6-641C6DB27F76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44E6A-E2F4-46FF-A432-DD4727BD4576}" type="pres">
      <dgm:prSet presAssocID="{609850FC-A89A-4CA4-9CB6-641C6DB27F7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05D937-C246-45F0-8F20-941A8B51D56A}" type="presOf" srcId="{609850FC-A89A-4CA4-9CB6-641C6DB27F76}" destId="{E9344E6A-E2F4-46FF-A432-DD4727BD4576}" srcOrd="1" destOrd="0" presId="urn:microsoft.com/office/officeart/2005/8/layout/pyramid1"/>
    <dgm:cxn modelId="{9058EEB5-E6EC-4D28-98B8-8CA10B8CCAEF}" type="presOf" srcId="{DD386552-B18F-474D-BC55-B46341B6E2B3}" destId="{6DCD2746-13AE-4E01-B681-E0BEFCC0A4E7}" srcOrd="0" destOrd="0" presId="urn:microsoft.com/office/officeart/2005/8/layout/pyramid1"/>
    <dgm:cxn modelId="{74BA53F5-9470-463A-8CFC-B776E57872D2}" type="presOf" srcId="{EFC9A828-B66C-4642-891A-6C2F7EC500BD}" destId="{3D98C3C8-4C03-4C75-B195-E9A9C108D505}" srcOrd="1" destOrd="0" presId="urn:microsoft.com/office/officeart/2005/8/layout/pyramid1"/>
    <dgm:cxn modelId="{CEAA3D49-6E44-473B-904F-E9AE12DE1834}" srcId="{DD386552-B18F-474D-BC55-B46341B6E2B3}" destId="{BEC06C1B-FE51-424A-88C7-693C345F4A70}" srcOrd="1" destOrd="0" parTransId="{95F02A9B-12E9-41B9-BF60-6B95D51381FE}" sibTransId="{BEABB46E-4FC2-4AC9-98C8-71806195D67B}"/>
    <dgm:cxn modelId="{23F8BBE6-ED7E-4A4B-801B-3DE27AB2E884}" type="presOf" srcId="{609850FC-A89A-4CA4-9CB6-641C6DB27F76}" destId="{2E2760F7-1967-4DC2-BE0C-4F9C695FD92A}" srcOrd="0" destOrd="0" presId="urn:microsoft.com/office/officeart/2005/8/layout/pyramid1"/>
    <dgm:cxn modelId="{628D77EC-5C89-4145-9DD2-592D42CABD0A}" type="presOf" srcId="{BEC06C1B-FE51-424A-88C7-693C345F4A70}" destId="{6C721AF1-CDA5-4EC3-B418-A195B7AC527B}" srcOrd="1" destOrd="0" presId="urn:microsoft.com/office/officeart/2005/8/layout/pyramid1"/>
    <dgm:cxn modelId="{E33C0DE0-0B8F-4AA8-A365-43E581DA25CC}" type="presOf" srcId="{EFC9A828-B66C-4642-891A-6C2F7EC500BD}" destId="{BBD3EC14-A4B4-4842-94EF-9531E50A6083}" srcOrd="0" destOrd="0" presId="urn:microsoft.com/office/officeart/2005/8/layout/pyramid1"/>
    <dgm:cxn modelId="{AD5D85EF-C8B2-4350-972A-3AB3835EDF55}" srcId="{DD386552-B18F-474D-BC55-B46341B6E2B3}" destId="{EFC9A828-B66C-4642-891A-6C2F7EC500BD}" srcOrd="0" destOrd="0" parTransId="{76ACE7D5-A285-4D0D-83BC-A8C3A2852966}" sibTransId="{3C34BB7B-01A4-470D-9FDD-9C28AF7EEC3F}"/>
    <dgm:cxn modelId="{8B966456-D178-42FE-BDD5-EDD57B536DED}" type="presOf" srcId="{BEC06C1B-FE51-424A-88C7-693C345F4A70}" destId="{C188BAD0-A86E-4967-A319-ECA4B42CFAA3}" srcOrd="0" destOrd="0" presId="urn:microsoft.com/office/officeart/2005/8/layout/pyramid1"/>
    <dgm:cxn modelId="{8A24E5D0-4AF9-40AC-910C-447BD300A1A2}" srcId="{DD386552-B18F-474D-BC55-B46341B6E2B3}" destId="{609850FC-A89A-4CA4-9CB6-641C6DB27F76}" srcOrd="2" destOrd="0" parTransId="{57BA08DE-A8A6-408C-8695-1FA9C71CF1BE}" sibTransId="{034EFA29-E833-4519-985D-C0907ACB608F}"/>
    <dgm:cxn modelId="{9C4E4789-A6BD-46CA-AF1A-2BB83A7283A5}" type="presParOf" srcId="{6DCD2746-13AE-4E01-B681-E0BEFCC0A4E7}" destId="{3A04827C-C227-40D0-93F8-F2FDF163ABE3}" srcOrd="0" destOrd="0" presId="urn:microsoft.com/office/officeart/2005/8/layout/pyramid1"/>
    <dgm:cxn modelId="{3FE08E21-941F-4BEB-8234-8F09C00DE952}" type="presParOf" srcId="{3A04827C-C227-40D0-93F8-F2FDF163ABE3}" destId="{BBD3EC14-A4B4-4842-94EF-9531E50A6083}" srcOrd="0" destOrd="0" presId="urn:microsoft.com/office/officeart/2005/8/layout/pyramid1"/>
    <dgm:cxn modelId="{59954C2E-F201-4F18-B159-FBCA6B3556CF}" type="presParOf" srcId="{3A04827C-C227-40D0-93F8-F2FDF163ABE3}" destId="{3D98C3C8-4C03-4C75-B195-E9A9C108D505}" srcOrd="1" destOrd="0" presId="urn:microsoft.com/office/officeart/2005/8/layout/pyramid1"/>
    <dgm:cxn modelId="{DDE9BD9A-A7C7-44DB-A30D-F04354035DAC}" type="presParOf" srcId="{6DCD2746-13AE-4E01-B681-E0BEFCC0A4E7}" destId="{569DB102-5F37-459E-8AAA-1AF362707D2A}" srcOrd="1" destOrd="0" presId="urn:microsoft.com/office/officeart/2005/8/layout/pyramid1"/>
    <dgm:cxn modelId="{E178F778-53C9-4EB7-BB95-F3294F51CA4C}" type="presParOf" srcId="{569DB102-5F37-459E-8AAA-1AF362707D2A}" destId="{C188BAD0-A86E-4967-A319-ECA4B42CFAA3}" srcOrd="0" destOrd="0" presId="urn:microsoft.com/office/officeart/2005/8/layout/pyramid1"/>
    <dgm:cxn modelId="{D316ABB9-3C3E-4B11-95BE-2A6D02CA0D46}" type="presParOf" srcId="{569DB102-5F37-459E-8AAA-1AF362707D2A}" destId="{6C721AF1-CDA5-4EC3-B418-A195B7AC527B}" srcOrd="1" destOrd="0" presId="urn:microsoft.com/office/officeart/2005/8/layout/pyramid1"/>
    <dgm:cxn modelId="{15A94F63-BDBC-4470-A94D-CC6AEC4A1980}" type="presParOf" srcId="{6DCD2746-13AE-4E01-B681-E0BEFCC0A4E7}" destId="{3DD8221A-6F19-4270-B5D9-B172C54AEBF7}" srcOrd="2" destOrd="0" presId="urn:microsoft.com/office/officeart/2005/8/layout/pyramid1"/>
    <dgm:cxn modelId="{E2690F19-6C18-4719-AF4B-C7D88B8885D1}" type="presParOf" srcId="{3DD8221A-6F19-4270-B5D9-B172C54AEBF7}" destId="{2E2760F7-1967-4DC2-BE0C-4F9C695FD92A}" srcOrd="0" destOrd="0" presId="urn:microsoft.com/office/officeart/2005/8/layout/pyramid1"/>
    <dgm:cxn modelId="{54F653F5-43EE-46EC-8429-B0D32BEF98D4}" type="presParOf" srcId="{3DD8221A-6F19-4270-B5D9-B172C54AEBF7}" destId="{E9344E6A-E2F4-46FF-A432-DD4727BD457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EC14-A4B4-4842-94EF-9531E50A6083}">
      <dsp:nvSpPr>
        <dsp:cNvPr id="0" name=""/>
        <dsp:cNvSpPr/>
      </dsp:nvSpPr>
      <dsp:spPr>
        <a:xfrm>
          <a:off x="1860037" y="0"/>
          <a:ext cx="1860037" cy="1490033"/>
        </a:xfrm>
        <a:prstGeom prst="trapezoid">
          <a:avLst>
            <a:gd name="adj" fmla="val 624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федеральный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уровень</a:t>
          </a:r>
          <a:endParaRPr lang="ru-RU" sz="1400" kern="1200" dirty="0"/>
        </a:p>
      </dsp:txBody>
      <dsp:txXfrm>
        <a:off x="1860037" y="0"/>
        <a:ext cx="1860037" cy="1490033"/>
      </dsp:txXfrm>
    </dsp:sp>
    <dsp:sp modelId="{C188BAD0-A86E-4967-A319-ECA4B42CFAA3}">
      <dsp:nvSpPr>
        <dsp:cNvPr id="0" name=""/>
        <dsp:cNvSpPr/>
      </dsp:nvSpPr>
      <dsp:spPr>
        <a:xfrm>
          <a:off x="930018" y="1490033"/>
          <a:ext cx="3720074" cy="1490033"/>
        </a:xfrm>
        <a:prstGeom prst="trapezoid">
          <a:avLst>
            <a:gd name="adj" fmla="val 62416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региональный уровень</a:t>
          </a:r>
          <a:endParaRPr lang="ru-RU" sz="2400" kern="1200" dirty="0"/>
        </a:p>
      </dsp:txBody>
      <dsp:txXfrm>
        <a:off x="1581031" y="1490033"/>
        <a:ext cx="2418048" cy="1490033"/>
      </dsp:txXfrm>
    </dsp:sp>
    <dsp:sp modelId="{2E2760F7-1967-4DC2-BE0C-4F9C695FD92A}">
      <dsp:nvSpPr>
        <dsp:cNvPr id="0" name=""/>
        <dsp:cNvSpPr/>
      </dsp:nvSpPr>
      <dsp:spPr>
        <a:xfrm>
          <a:off x="0" y="2980066"/>
          <a:ext cx="5580112" cy="1490033"/>
        </a:xfrm>
        <a:prstGeom prst="trapezoid">
          <a:avLst>
            <a:gd name="adj" fmla="val 62416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уровень организации</a:t>
          </a:r>
          <a:endParaRPr lang="ru-RU" sz="4000" kern="1200" dirty="0"/>
        </a:p>
      </dsp:txBody>
      <dsp:txXfrm>
        <a:off x="976519" y="2980066"/>
        <a:ext cx="3627072" cy="1490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3E80-F3C1-40E1-ADE6-7667B802929F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8501-3B49-49BD-834F-769B3A01D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7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3154-E84C-41DF-B5DA-EC6BBDAF4A27}" type="datetime1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411B-D92D-4D4A-AE7C-DA3B657800A4}" type="datetime1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3428-DA13-4CD4-A0C1-213CC02A17F0}" type="datetime1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6EF6-91A9-45D4-90F2-6D7F1684EEAD}" type="datetime1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FB03-7E63-4E96-8E71-64D8AAAA05E5}" type="datetime1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0540-5065-4154-B575-25F045956217}" type="datetime1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9B64-BEA0-4646-B2DC-9848AD041FF0}" type="datetime1">
              <a:rPr lang="ru-RU" smtClean="0"/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4C0B-81BA-44B0-9873-B784BFDAA5C9}" type="datetime1">
              <a:rPr lang="ru-RU" smtClean="0"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3CF4-D6E8-4C91-A0C2-281C5183E81D}" type="datetime1">
              <a:rPr lang="ru-RU" smtClean="0"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A916-F477-4046-8D7F-52FEE71D902C}" type="datetime1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FF46-2893-462E-B2F1-225924908D8D}" type="datetime1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BC51-48CD-4653-BB47-5F4125556576}" type="datetime1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3366" y="548680"/>
            <a:ext cx="633224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Внедрение бережливых технологий в деятельность</a:t>
            </a:r>
            <a:br>
              <a:rPr lang="ru-RU" dirty="0" smtClean="0"/>
            </a:br>
            <a:r>
              <a:rPr lang="ru-RU" dirty="0" smtClean="0"/>
              <a:t> МБОУ СОШ №50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20872"/>
            <a:ext cx="5832648" cy="3819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61" y="188640"/>
            <a:ext cx="2307823" cy="230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3759"/>
            <a:ext cx="3709456" cy="2782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1" y="3501008"/>
            <a:ext cx="3558325" cy="2668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99" y="116633"/>
            <a:ext cx="2322258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45" y="3431406"/>
            <a:ext cx="2193708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3285" y="2826961"/>
            <a:ext cx="2261434" cy="352938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6" name="Объект 5" descr="C:\Users\user\Desktop\БШ\Миколенко\шкаф был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33" y="116632"/>
            <a:ext cx="2707118" cy="352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990" y="41560"/>
            <a:ext cx="3103078" cy="3228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097" y="3058538"/>
            <a:ext cx="1998712" cy="3548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105" y="1925345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44475" y="404664"/>
            <a:ext cx="8648700" cy="439738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Паспорт проекта  </a:t>
            </a:r>
            <a:r>
              <a:rPr lang="ru-RU" sz="2400" dirty="0"/>
              <a:t>«Оптимизация процесса сбора информации о заболеваемости ОРВИ и </a:t>
            </a:r>
            <a:r>
              <a:rPr lang="ru-RU" sz="2400" dirty="0" err="1"/>
              <a:t>ГРИППом</a:t>
            </a:r>
            <a:r>
              <a:rPr lang="ru-RU" sz="2400" dirty="0"/>
              <a:t> в МБОУ СОШ №</a:t>
            </a:r>
            <a:r>
              <a:rPr lang="ru-RU" sz="2400" dirty="0" smtClean="0"/>
              <a:t>50 с помощью использования элементов картирования»</a:t>
            </a:r>
          </a:p>
        </p:txBody>
      </p:sp>
      <p:sp>
        <p:nvSpPr>
          <p:cNvPr id="5" name="Прямоугольник 4">
            <a:extLst/>
          </p:cNvPr>
          <p:cNvSpPr/>
          <p:nvPr/>
        </p:nvSpPr>
        <p:spPr>
          <a:xfrm>
            <a:off x="233363" y="1281113"/>
            <a:ext cx="8636000" cy="13350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>
            <a:extLst/>
          </p:cNvPr>
          <p:cNvSpPr/>
          <p:nvPr/>
        </p:nvSpPr>
        <p:spPr>
          <a:xfrm>
            <a:off x="233363" y="2697163"/>
            <a:ext cx="8636000" cy="12410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260350" y="1309688"/>
            <a:ext cx="1941513" cy="307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/>
                </a:solidFill>
                <a:latin typeface="+mn-lt"/>
              </a:rPr>
              <a:t>Общая информация </a:t>
            </a: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247650" y="3938241"/>
            <a:ext cx="8621713" cy="11879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255588" y="2714625"/>
            <a:ext cx="258013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2"/>
                </a:solidFill>
              </a:rPr>
              <a:t>Обоснование выбора процесса</a:t>
            </a:r>
            <a:endParaRPr lang="ru-RU" sz="1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TextBox 9">
            <a:extLst/>
          </p:cNvPr>
          <p:cNvSpPr txBox="1"/>
          <p:nvPr/>
        </p:nvSpPr>
        <p:spPr>
          <a:xfrm>
            <a:off x="268286" y="4006300"/>
            <a:ext cx="1320800" cy="307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/>
                </a:solidFill>
                <a:latin typeface="+mn-lt"/>
              </a:rPr>
              <a:t>Цели проекта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187029" y="1282700"/>
            <a:ext cx="51212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Наименование органа местного  самоуправления: Управление образования  администрации г. Белгорода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Наименование отдела : МБОУ СОШ № 50 г. Белгорода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Границы процесса</a:t>
            </a:r>
            <a:r>
              <a:rPr lang="ru-RU" sz="1200" dirty="0">
                <a:solidFill>
                  <a:srgbClr val="002060"/>
                </a:solidFill>
              </a:rPr>
              <a:t>: от подготовки инициативной заявки до перехода проекта в стадию реализации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Дата начала  проекта: 02.09.2019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Дата окончания проекта: 30.09.2019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411162" y="2954343"/>
            <a:ext cx="83153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9250" indent="-349250">
              <a:buFont typeface="Arial" charset="0"/>
              <a:buAutoNum type="arabicPeriod"/>
            </a:pPr>
            <a:r>
              <a:rPr lang="ru-RU" sz="1400" dirty="0">
                <a:solidFill>
                  <a:srgbClr val="002060"/>
                </a:solidFill>
              </a:rPr>
              <a:t>От функционирования данного процесса зависят прочие процессы, протекающие в </a:t>
            </a:r>
            <a:r>
              <a:rPr lang="ru-RU" sz="1400" dirty="0" smtClean="0">
                <a:solidFill>
                  <a:srgbClr val="002060"/>
                </a:solidFill>
              </a:rPr>
              <a:t>школе.</a:t>
            </a:r>
          </a:p>
          <a:p>
            <a:pPr marL="349250" indent="-349250">
              <a:buFont typeface="Arial" charset="0"/>
              <a:buAutoNum type="arabicPeriod"/>
            </a:pP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Процесс является особо значимым в рамках </a:t>
            </a:r>
            <a:r>
              <a:rPr lang="ru-RU" sz="1400" dirty="0" smtClean="0">
                <a:solidFill>
                  <a:srgbClr val="002060"/>
                </a:solidFill>
              </a:rPr>
              <a:t>профилактики гриппа и ОРВИ, </a:t>
            </a:r>
            <a:r>
              <a:rPr lang="ru-RU" sz="1400" dirty="0">
                <a:solidFill>
                  <a:srgbClr val="002060"/>
                </a:solidFill>
              </a:rPr>
              <a:t>требующий значительных трудовых затрат, ввиду большого количества </a:t>
            </a:r>
            <a:r>
              <a:rPr lang="ru-RU" sz="1400" dirty="0" smtClean="0">
                <a:solidFill>
                  <a:srgbClr val="002060"/>
                </a:solidFill>
              </a:rPr>
              <a:t>классов</a:t>
            </a:r>
            <a:endParaRPr lang="ru-RU" sz="1400" dirty="0">
              <a:solidFill>
                <a:srgbClr val="002060"/>
              </a:solidFill>
            </a:endParaRPr>
          </a:p>
          <a:p>
            <a:pPr marL="349250" indent="-349250">
              <a:buFont typeface="Arial" charset="0"/>
              <a:buAutoNum type="arabicPeriod"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349250" indent="-349250">
              <a:buFont typeface="Arial" charset="0"/>
              <a:buAutoNum type="arabicPeriod"/>
            </a:pPr>
            <a:endParaRPr lang="ru-RU" sz="1400" dirty="0">
              <a:solidFill>
                <a:srgbClr val="002060"/>
              </a:solidFill>
            </a:endParaRPr>
          </a:p>
          <a:p>
            <a:pPr marL="349250" indent="-349250">
              <a:buFont typeface="Arial" charset="0"/>
              <a:buAutoNum type="arabicPeriod"/>
            </a:pPr>
            <a:endParaRPr lang="ru-RU" sz="1400" dirty="0" smtClean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662" y="4120735"/>
            <a:ext cx="8323263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                         </a:t>
            </a:r>
            <a:endParaRPr lang="ru-RU" sz="1600" dirty="0" smtClean="0">
              <a:solidFill>
                <a:srgbClr val="00206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1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002060"/>
                </a:solidFill>
              </a:rPr>
              <a:t>Сократить время протекания процесса осуществления контроля за </a:t>
            </a:r>
            <a:r>
              <a:rPr lang="ru-RU" sz="1400" dirty="0" smtClean="0">
                <a:solidFill>
                  <a:srgbClr val="002060"/>
                </a:solidFill>
              </a:rPr>
              <a:t> уровнем заболеваемости гриппом и ОРВИ в МБОУ СОШ № 50 г. Белгорода к 30.09.2019</a:t>
            </a:r>
            <a:endParaRPr lang="ru-RU" sz="1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Прямоугольник 15">
            <a:extLst/>
          </p:cNvPr>
          <p:cNvSpPr/>
          <p:nvPr/>
        </p:nvSpPr>
        <p:spPr>
          <a:xfrm>
            <a:off x="260104" y="5057793"/>
            <a:ext cx="8621713" cy="13904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TextBox 16">
            <a:extLst/>
          </p:cNvPr>
          <p:cNvSpPr txBox="1"/>
          <p:nvPr/>
        </p:nvSpPr>
        <p:spPr>
          <a:xfrm>
            <a:off x="268286" y="5156218"/>
            <a:ext cx="151996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2"/>
                </a:solidFill>
                <a:latin typeface="+mn-lt"/>
              </a:rPr>
              <a:t>Эффекты </a:t>
            </a:r>
            <a:r>
              <a:rPr lang="ru-RU" sz="1400" dirty="0">
                <a:solidFill>
                  <a:schemeClr val="accent2"/>
                </a:solidFill>
                <a:latin typeface="+mn-lt"/>
              </a:rPr>
              <a:t>проекта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162" y="5535414"/>
            <a:ext cx="832326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</a:rPr>
              <a:t>1. Повышение качества исполнения поручений.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</a:rPr>
              <a:t>2. Повышение управляемости, контролируемости процесса для его участников.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</a:rPr>
              <a:t>3. Улучшение межведомственного взаимодействия.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12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018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/>
          </p:cNvPr>
          <p:cNvSpPr/>
          <p:nvPr/>
        </p:nvSpPr>
        <p:spPr>
          <a:xfrm>
            <a:off x="233363" y="3600450"/>
            <a:ext cx="8621712" cy="2463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>
            <a:extLst/>
          </p:cNvPr>
          <p:cNvSpPr/>
          <p:nvPr/>
        </p:nvSpPr>
        <p:spPr>
          <a:xfrm>
            <a:off x="194093" y="1281415"/>
            <a:ext cx="8637588" cy="2136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TextBox 31">
            <a:extLst/>
          </p:cNvPr>
          <p:cNvSpPr txBox="1"/>
          <p:nvPr/>
        </p:nvSpPr>
        <p:spPr>
          <a:xfrm>
            <a:off x="317500" y="1306513"/>
            <a:ext cx="1644650" cy="522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/>
                </a:solidFill>
                <a:latin typeface="+mn-lt"/>
              </a:rPr>
              <a:t>Руководство проектом</a:t>
            </a:r>
          </a:p>
        </p:txBody>
      </p:sp>
      <p:sp>
        <p:nvSpPr>
          <p:cNvPr id="39" name="TextBox 38">
            <a:extLst/>
          </p:cNvPr>
          <p:cNvSpPr txBox="1"/>
          <p:nvPr/>
        </p:nvSpPr>
        <p:spPr>
          <a:xfrm>
            <a:off x="315913" y="3630613"/>
            <a:ext cx="2189162" cy="307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2"/>
                </a:solidFill>
                <a:latin typeface="+mn-lt"/>
              </a:rPr>
              <a:t>Рабочая группа проекта</a:t>
            </a:r>
          </a:p>
        </p:txBody>
      </p:sp>
      <p:sp>
        <p:nvSpPr>
          <p:cNvPr id="68616" name="Заголовок 2"/>
          <p:cNvSpPr>
            <a:spLocks noGrp="1"/>
          </p:cNvSpPr>
          <p:nvPr>
            <p:ph type="title"/>
          </p:nvPr>
        </p:nvSpPr>
        <p:spPr>
          <a:xfrm>
            <a:off x="244475" y="332656"/>
            <a:ext cx="8648700" cy="4397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Команда проекта </a:t>
            </a:r>
          </a:p>
        </p:txBody>
      </p:sp>
      <p:sp>
        <p:nvSpPr>
          <p:cNvPr id="19" name="Rectangle 53"/>
          <p:cNvSpPr txBox="1">
            <a:spLocks noChangeArrowheads="1"/>
          </p:cNvSpPr>
          <p:nvPr/>
        </p:nvSpPr>
        <p:spPr bwMode="auto">
          <a:xfrm>
            <a:off x="2853945" y="2945947"/>
            <a:ext cx="1462088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3675" indent="-19208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7200" indent="-26193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14363" indent="-1555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49300" indent="-1301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065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637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209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781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02960"/>
              </a:buClr>
              <a:defRPr/>
            </a:pPr>
            <a:r>
              <a:rPr lang="ru-RU" altLang="ru-RU" sz="1000" b="1" kern="0" dirty="0" smtClean="0">
                <a:solidFill>
                  <a:srgbClr val="00295C"/>
                </a:solidFill>
              </a:rPr>
              <a:t>Галеева Е.В., директор  МБОУ СОШ № 50</a:t>
            </a:r>
            <a:endParaRPr lang="ru-RU" altLang="ru-RU" sz="1000" kern="0" dirty="0" smtClean="0">
              <a:solidFill>
                <a:srgbClr val="00295C"/>
              </a:solidFill>
            </a:endParaRPr>
          </a:p>
        </p:txBody>
      </p:sp>
      <p:sp>
        <p:nvSpPr>
          <p:cNvPr id="20" name="Rectangle 165"/>
          <p:cNvSpPr txBox="1">
            <a:spLocks noChangeArrowheads="1"/>
          </p:cNvSpPr>
          <p:nvPr/>
        </p:nvSpPr>
        <p:spPr bwMode="auto">
          <a:xfrm>
            <a:off x="2851576" y="1391340"/>
            <a:ext cx="1538288" cy="153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marL="342900" indent="-342900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3675" indent="-19208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7200" indent="-26193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14363" indent="-1555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49300" indent="-1301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065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637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209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781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>
              <a:buClr>
                <a:srgbClr val="002960"/>
              </a:buClr>
              <a:buSzPct val="125000"/>
              <a:defRPr/>
            </a:pPr>
            <a:r>
              <a:rPr lang="ru-RU" altLang="ru-RU" sz="1000" kern="0" dirty="0" smtClean="0">
                <a:solidFill>
                  <a:srgbClr val="00295C"/>
                </a:solidFill>
              </a:rPr>
              <a:t>Заказчик проекта</a:t>
            </a:r>
            <a:endParaRPr lang="en-US" altLang="ru-RU" sz="1000" kern="0" dirty="0" smtClean="0">
              <a:solidFill>
                <a:srgbClr val="00295C"/>
              </a:solidFill>
            </a:endParaRPr>
          </a:p>
        </p:txBody>
      </p:sp>
      <p:sp>
        <p:nvSpPr>
          <p:cNvPr id="21" name="Rectangle 53"/>
          <p:cNvSpPr txBox="1">
            <a:spLocks noChangeArrowheads="1"/>
          </p:cNvSpPr>
          <p:nvPr/>
        </p:nvSpPr>
        <p:spPr bwMode="auto">
          <a:xfrm>
            <a:off x="5148064" y="3009158"/>
            <a:ext cx="243401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3675" indent="-19208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7200" indent="-26193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14363" indent="-1555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49300" indent="-1301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065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637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209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781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02960"/>
              </a:buClr>
              <a:defRPr/>
            </a:pPr>
            <a:r>
              <a:rPr lang="ru-RU" altLang="ru-RU" sz="1000" b="1" kern="0" dirty="0" smtClean="0">
                <a:solidFill>
                  <a:srgbClr val="00295C"/>
                </a:solidFill>
              </a:rPr>
              <a:t>Рогожин Э.Г.,</a:t>
            </a:r>
          </a:p>
          <a:p>
            <a:pPr algn="ctr">
              <a:buClr>
                <a:srgbClr val="002960"/>
              </a:buClr>
              <a:defRPr/>
            </a:pPr>
            <a:r>
              <a:rPr lang="ru-RU" altLang="ru-RU" sz="1000" b="1" kern="0" dirty="0" smtClean="0">
                <a:solidFill>
                  <a:srgbClr val="00295C"/>
                </a:solidFill>
              </a:rPr>
              <a:t> заместитель директора</a:t>
            </a:r>
          </a:p>
        </p:txBody>
      </p:sp>
      <p:sp>
        <p:nvSpPr>
          <p:cNvPr id="22" name="Rectangle 165"/>
          <p:cNvSpPr txBox="1">
            <a:spLocks noChangeArrowheads="1"/>
          </p:cNvSpPr>
          <p:nvPr/>
        </p:nvSpPr>
        <p:spPr bwMode="auto">
          <a:xfrm>
            <a:off x="5019855" y="1418878"/>
            <a:ext cx="2155825" cy="153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marL="342900" indent="-342900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3675" indent="-19208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7200" indent="-26193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14363" indent="-1555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49300" indent="-1301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065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637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209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781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19125" lvl="4" indent="0">
              <a:buClr>
                <a:srgbClr val="002960"/>
              </a:buClr>
              <a:buSzPct val="89000"/>
              <a:defRPr/>
            </a:pPr>
            <a:r>
              <a:rPr lang="ru-RU" altLang="ru-RU" sz="1000" kern="0" dirty="0" smtClean="0">
                <a:solidFill>
                  <a:srgbClr val="00295C"/>
                </a:solidFill>
              </a:rPr>
              <a:t>Руководитель проекта</a:t>
            </a:r>
            <a:endParaRPr lang="en-US" altLang="ru-RU" sz="1000" kern="0" dirty="0" smtClean="0">
              <a:solidFill>
                <a:srgbClr val="00295C"/>
              </a:solidFill>
            </a:endParaRPr>
          </a:p>
        </p:txBody>
      </p:sp>
      <p:sp>
        <p:nvSpPr>
          <p:cNvPr id="36" name="Rectangle 53"/>
          <p:cNvSpPr txBox="1">
            <a:spLocks noChangeArrowheads="1"/>
          </p:cNvSpPr>
          <p:nvPr/>
        </p:nvSpPr>
        <p:spPr bwMode="auto">
          <a:xfrm>
            <a:off x="546746" y="5579366"/>
            <a:ext cx="1584176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3675" indent="-19208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7200" indent="-26193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14363" indent="-1555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49300" indent="-1301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065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637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209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781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altLang="ru-RU" sz="1000" b="1" kern="0" dirty="0" err="1" smtClean="0">
                <a:solidFill>
                  <a:srgbClr val="00295C"/>
                </a:solidFill>
              </a:rPr>
              <a:t>Морковская</a:t>
            </a:r>
            <a:r>
              <a:rPr lang="ru-RU" altLang="ru-RU" sz="1000" b="1" kern="0" dirty="0" smtClean="0">
                <a:solidFill>
                  <a:srgbClr val="00295C"/>
                </a:solidFill>
              </a:rPr>
              <a:t> Ж.Н, заместитель директора</a:t>
            </a:r>
            <a:endParaRPr lang="ru-RU" altLang="ru-RU" sz="1000" kern="0" dirty="0" smtClean="0">
              <a:solidFill>
                <a:srgbClr val="00295C"/>
              </a:solidFill>
            </a:endParaRPr>
          </a:p>
        </p:txBody>
      </p:sp>
      <p:sp>
        <p:nvSpPr>
          <p:cNvPr id="38" name="Rectangle 53"/>
          <p:cNvSpPr txBox="1">
            <a:spLocks noChangeArrowheads="1"/>
          </p:cNvSpPr>
          <p:nvPr/>
        </p:nvSpPr>
        <p:spPr bwMode="auto">
          <a:xfrm>
            <a:off x="3584989" y="5542340"/>
            <a:ext cx="1462088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3675" indent="-19208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7200" indent="-26193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14363" indent="-1555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49300" indent="-1301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065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637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209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781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altLang="ru-RU" sz="1000" b="1" kern="0" dirty="0" smtClean="0">
                <a:solidFill>
                  <a:srgbClr val="00295C"/>
                </a:solidFill>
              </a:rPr>
              <a:t>Шевченко К.А., учитель информатики, методист </a:t>
            </a:r>
            <a:endParaRPr lang="ru-RU" altLang="ru-RU" sz="1000" kern="0" dirty="0" smtClean="0">
              <a:solidFill>
                <a:srgbClr val="00295C"/>
              </a:solidFill>
            </a:endParaRPr>
          </a:p>
        </p:txBody>
      </p:sp>
      <p:sp>
        <p:nvSpPr>
          <p:cNvPr id="42" name="Rectangle 53"/>
          <p:cNvSpPr txBox="1">
            <a:spLocks noChangeArrowheads="1"/>
          </p:cNvSpPr>
          <p:nvPr/>
        </p:nvSpPr>
        <p:spPr bwMode="auto">
          <a:xfrm>
            <a:off x="6552976" y="5502423"/>
            <a:ext cx="1462088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3675" indent="-19208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57200" indent="-261938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14363" indent="-1555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49300" indent="-130175" defTabSz="895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065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637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1209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78100" indent="-130175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altLang="ru-RU" sz="1000" b="1" kern="0" dirty="0" smtClean="0">
                <a:solidFill>
                  <a:srgbClr val="00295C"/>
                </a:solidFill>
              </a:rPr>
              <a:t>Козлова О.А., учитель русского языка и литературы, методист</a:t>
            </a:r>
            <a:endParaRPr lang="ru-RU" altLang="ru-RU" sz="1000" kern="0" dirty="0" smtClean="0">
              <a:solidFill>
                <a:srgbClr val="00295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8264" y="637624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13</a:t>
            </a:fld>
            <a:endParaRPr lang="ru-RU" sz="1400" dirty="0"/>
          </a:p>
        </p:txBody>
      </p:sp>
      <p:pic>
        <p:nvPicPr>
          <p:cNvPr id="10246" name="Picture 6" descr="http://school50.beluo31.ru/wp-content/uploads/2017/07/%D0%A1%D0%9E%D0%A8_50_RGB_3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3" y="189830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544"/>
          <a:stretch/>
        </p:blipFill>
        <p:spPr>
          <a:xfrm>
            <a:off x="5661267" y="1678132"/>
            <a:ext cx="1286997" cy="1277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760" r="24012" b="8666"/>
          <a:stretch/>
        </p:blipFill>
        <p:spPr>
          <a:xfrm>
            <a:off x="6492949" y="4043463"/>
            <a:ext cx="1365462" cy="12801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19353" b="9773"/>
          <a:stretch/>
        </p:blipFill>
        <p:spPr>
          <a:xfrm>
            <a:off x="3513808" y="4057904"/>
            <a:ext cx="1324322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1450" r="3401" b="37001"/>
          <a:stretch/>
        </p:blipFill>
        <p:spPr>
          <a:xfrm>
            <a:off x="546746" y="4133974"/>
            <a:ext cx="1458320" cy="1341702"/>
          </a:xfrm>
          <a:prstGeom prst="rect">
            <a:avLst/>
          </a:prstGeom>
        </p:spPr>
      </p:pic>
      <p:pic>
        <p:nvPicPr>
          <p:cNvPr id="10242" name="Picture 2" descr="http://school50.beluo31.ru/wp-content/uploads/2017/07/page1_img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84" y="1609725"/>
            <a:ext cx="1248073" cy="12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6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37" y="958378"/>
            <a:ext cx="8456935" cy="448684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chemeClr val="accent1"/>
                </a:solidFill>
                <a:latin typeface="Franklin Gothic Medium" panose="020B0603020102020204" pitchFamily="34" charset="0"/>
              </a:rPr>
              <a:t>Карта </a:t>
            </a:r>
            <a:r>
              <a:rPr lang="ru-RU" altLang="ru-RU" sz="24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текущего состояния процесса</a:t>
            </a:r>
            <a:br>
              <a:rPr lang="ru-RU" altLang="ru-RU" sz="2400" dirty="0">
                <a:solidFill>
                  <a:schemeClr val="accent1"/>
                </a:solidFill>
                <a:latin typeface="Franklin Gothic Medium" panose="020B0603020102020204" pitchFamily="34" charset="0"/>
              </a:rPr>
            </a:br>
            <a:r>
              <a:rPr lang="ru-RU" altLang="ru-RU" sz="24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«Мониторинг уровня заболеваемости ОРВИ и Гриппом в МБОУ СОШ №</a:t>
            </a:r>
            <a:r>
              <a:rPr lang="ru-RU" altLang="ru-RU" sz="2400" dirty="0" smtClean="0">
                <a:solidFill>
                  <a:schemeClr val="accent1"/>
                </a:solidFill>
                <a:latin typeface="Franklin Gothic Medium" panose="020B0603020102020204" pitchFamily="34" charset="0"/>
              </a:rPr>
              <a:t>50 г. Белгорода</a:t>
            </a:r>
            <a:r>
              <a:rPr lang="ru-RU" sz="2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»</a:t>
            </a:r>
            <a:endParaRPr lang="ru-RU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14</a:t>
            </a:fld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7363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5212221" y="2500815"/>
            <a:ext cx="655923" cy="351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b="1" dirty="0"/>
              <a:t>ШАГ 3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7356817" y="2552758"/>
            <a:ext cx="581080" cy="331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b="1" dirty="0"/>
              <a:t>ШАГ 4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42257" y="3793695"/>
            <a:ext cx="533304" cy="380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b="1" dirty="0"/>
              <a:t>ШАГ 5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057026" y="3797644"/>
            <a:ext cx="651757" cy="361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b="1" dirty="0"/>
              <a:t>ШАГ 6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801267" y="2501526"/>
            <a:ext cx="592262" cy="398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b="1" dirty="0"/>
              <a:t>ШАГ 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1832" y="2552758"/>
            <a:ext cx="575709" cy="349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b="1" dirty="0"/>
              <a:t>ШАГ 1</a:t>
            </a:r>
          </a:p>
        </p:txBody>
      </p:sp>
      <p:sp>
        <p:nvSpPr>
          <p:cNvPr id="20488" name="Заголовок 1"/>
          <p:cNvSpPr>
            <a:spLocks noGrp="1"/>
          </p:cNvSpPr>
          <p:nvPr>
            <p:ph type="title"/>
          </p:nvPr>
        </p:nvSpPr>
        <p:spPr>
          <a:xfrm>
            <a:off x="1079897" y="1119688"/>
            <a:ext cx="6858000" cy="2710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Franklin Gothic Medium" pitchFamily="34" charset="0"/>
              </a:rPr>
              <a:t>Введение в предметную область</a:t>
            </a:r>
            <a:br>
              <a:rPr lang="ru-RU" sz="3200" b="1" dirty="0">
                <a:latin typeface="Franklin Gothic Medium" pitchFamily="34" charset="0"/>
              </a:rPr>
            </a:br>
            <a:r>
              <a:rPr lang="ru-RU" sz="3200" b="1" dirty="0">
                <a:latin typeface="Franklin Gothic Medium" pitchFamily="34" charset="0"/>
              </a:rPr>
              <a:t>(описание ситуации «как есть»)</a:t>
            </a:r>
            <a:br>
              <a:rPr lang="ru-RU" sz="3200" b="1" dirty="0">
                <a:latin typeface="Franklin Gothic Medium" pitchFamily="34" charset="0"/>
              </a:rPr>
            </a:br>
            <a:r>
              <a:rPr lang="ru-RU" sz="2000" b="1" dirty="0">
                <a:latin typeface="Franklin Gothic Medium" pitchFamily="34" charset="0"/>
              </a:rPr>
              <a:t/>
            </a:r>
            <a:br>
              <a:rPr lang="ru-RU" sz="2000" b="1" dirty="0">
                <a:latin typeface="Franklin Gothic Medium" pitchFamily="34" charset="0"/>
              </a:rPr>
            </a:br>
            <a:r>
              <a:rPr lang="ru-RU" altLang="ru-RU" sz="20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Карта текущего состояния процесса</a:t>
            </a:r>
            <a:br>
              <a:rPr lang="ru-RU" altLang="ru-RU" sz="2000" dirty="0">
                <a:solidFill>
                  <a:schemeClr val="accent1"/>
                </a:solidFill>
                <a:latin typeface="Franklin Gothic Medium" panose="020B0603020102020204" pitchFamily="34" charset="0"/>
              </a:rPr>
            </a:br>
            <a:r>
              <a:rPr lang="ru-RU" altLang="ru-RU" sz="20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«Мониторинг уровня заболеваемости ОРВИ и Гриппом в МБОУ СОШ №50»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3095" y="2926153"/>
            <a:ext cx="1512690" cy="6647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Открытие электронной формы сбора данных и её распечатка(20-45ек.)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2533579" y="3143154"/>
            <a:ext cx="588787" cy="2711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22" name="Прямоугольник 21"/>
          <p:cNvSpPr/>
          <p:nvPr/>
        </p:nvSpPr>
        <p:spPr>
          <a:xfrm>
            <a:off x="3122961" y="2908709"/>
            <a:ext cx="1456131" cy="7012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Встреча дежурной группы учащихся</a:t>
            </a:r>
          </a:p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(20-60 сек.)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87476" y="2870121"/>
            <a:ext cx="1527102" cy="7208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Инструктаж дежурной группы учащихся</a:t>
            </a:r>
          </a:p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(1,5 мин. – 2 мин.)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356817" y="2885058"/>
            <a:ext cx="1535663" cy="724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Составление плана маршрута сбора данных</a:t>
            </a:r>
          </a:p>
          <a:p>
            <a:pPr algn="ctr" eaLnBrk="1" hangingPunct="1">
              <a:defRPr/>
            </a:pPr>
            <a:r>
              <a:rPr lang="ru-RU" sz="900" b="1" dirty="0">
                <a:solidFill>
                  <a:schemeClr val="tx1"/>
                </a:solidFill>
              </a:rPr>
              <a:t>(3-5 мин.)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149272" y="4130278"/>
            <a:ext cx="1534121" cy="8108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Сбор оперативных данных по классу</a:t>
            </a:r>
          </a:p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(30 сек. – 5 мин.)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031842" y="4158853"/>
            <a:ext cx="1296205" cy="782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50" b="1" dirty="0">
                <a:solidFill>
                  <a:schemeClr val="tx1"/>
                </a:solidFill>
              </a:rPr>
              <a:t>Анализ полученной информации</a:t>
            </a:r>
          </a:p>
          <a:p>
            <a:pPr algn="ctr" eaLnBrk="1" hangingPunct="1">
              <a:defRPr/>
            </a:pPr>
            <a:r>
              <a:rPr lang="ru-RU" sz="1050" b="1" dirty="0">
                <a:solidFill>
                  <a:schemeClr val="tx1"/>
                </a:solidFill>
              </a:rPr>
              <a:t>(3-7 минут.) </a:t>
            </a:r>
          </a:p>
        </p:txBody>
      </p:sp>
      <p:sp>
        <p:nvSpPr>
          <p:cNvPr id="40" name="Стрелка вправо 39"/>
          <p:cNvSpPr/>
          <p:nvPr/>
        </p:nvSpPr>
        <p:spPr>
          <a:xfrm>
            <a:off x="1743080" y="4383431"/>
            <a:ext cx="398857" cy="2321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49" name="TextBox 48"/>
          <p:cNvSpPr txBox="1"/>
          <p:nvPr/>
        </p:nvSpPr>
        <p:spPr>
          <a:xfrm>
            <a:off x="5868144" y="5998986"/>
            <a:ext cx="324088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rgbClr val="C00000"/>
                </a:solidFill>
                <a:cs typeface="Arial" charset="0"/>
              </a:rPr>
              <a:t>ВПП – 76 мин – 157 мин. 45 сек.</a:t>
            </a:r>
          </a:p>
        </p:txBody>
      </p:sp>
      <p:sp>
        <p:nvSpPr>
          <p:cNvPr id="50" name="Пятно 1 49"/>
          <p:cNvSpPr/>
          <p:nvPr/>
        </p:nvSpPr>
        <p:spPr>
          <a:xfrm>
            <a:off x="5877273" y="2398887"/>
            <a:ext cx="972741" cy="592931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825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141937" y="3763114"/>
            <a:ext cx="618113" cy="381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b="1" dirty="0"/>
              <a:t>ШАГ 5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08909" y="4177865"/>
            <a:ext cx="1391913" cy="7633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900" b="1" dirty="0">
                <a:solidFill>
                  <a:schemeClr val="tx1"/>
                </a:solidFill>
              </a:rPr>
              <a:t>Обход школы в соответствии с маршрутом</a:t>
            </a:r>
          </a:p>
          <a:p>
            <a:pPr algn="ctr" eaLnBrk="1" hangingPunct="1">
              <a:defRPr/>
            </a:pPr>
            <a:r>
              <a:rPr lang="ru-RU" sz="900" b="1" dirty="0">
                <a:solidFill>
                  <a:schemeClr val="tx1"/>
                </a:solidFill>
              </a:rPr>
              <a:t>(57 мин. – 117 мин)</a:t>
            </a:r>
          </a:p>
        </p:txBody>
      </p:sp>
      <p:sp>
        <p:nvSpPr>
          <p:cNvPr id="64" name="Пятно 1 63"/>
          <p:cNvSpPr/>
          <p:nvPr/>
        </p:nvSpPr>
        <p:spPr>
          <a:xfrm>
            <a:off x="2807044" y="3644503"/>
            <a:ext cx="971550" cy="594122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676764" y="3793695"/>
            <a:ext cx="633612" cy="341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b="1" dirty="0"/>
              <a:t>ШАГ 7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676764" y="4146949"/>
            <a:ext cx="1127484" cy="7942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Уточнение информации </a:t>
            </a:r>
          </a:p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(5-15 мин.) 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277253" y="3752851"/>
            <a:ext cx="601177" cy="377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b="1" dirty="0"/>
              <a:t>ШАГ 8</a:t>
            </a:r>
          </a:p>
        </p:txBody>
      </p:sp>
      <p:sp>
        <p:nvSpPr>
          <p:cNvPr id="52" name="Пятно 1 51"/>
          <p:cNvSpPr/>
          <p:nvPr/>
        </p:nvSpPr>
        <p:spPr>
          <a:xfrm>
            <a:off x="6228803" y="3623354"/>
            <a:ext cx="971550" cy="594122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258903" y="4121714"/>
            <a:ext cx="1129390" cy="8113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900" b="1" dirty="0">
                <a:solidFill>
                  <a:schemeClr val="tx1"/>
                </a:solidFill>
              </a:rPr>
              <a:t>Подготовка и отправка отчета в управление образования</a:t>
            </a:r>
          </a:p>
          <a:p>
            <a:pPr algn="ctr" eaLnBrk="1" hangingPunct="1">
              <a:defRPr/>
            </a:pPr>
            <a:r>
              <a:rPr lang="ru-RU" sz="900" b="1" dirty="0">
                <a:solidFill>
                  <a:schemeClr val="tx1"/>
                </a:solidFill>
              </a:rPr>
              <a:t>(3-5 мин.) </a:t>
            </a:r>
          </a:p>
        </p:txBody>
      </p:sp>
      <p:sp>
        <p:nvSpPr>
          <p:cNvPr id="67" name="Пятно 1 66"/>
          <p:cNvSpPr/>
          <p:nvPr/>
        </p:nvSpPr>
        <p:spPr>
          <a:xfrm>
            <a:off x="4647703" y="3700303"/>
            <a:ext cx="971550" cy="594122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8" name="Пятно 1 67"/>
          <p:cNvSpPr/>
          <p:nvPr/>
        </p:nvSpPr>
        <p:spPr>
          <a:xfrm>
            <a:off x="7937897" y="3623354"/>
            <a:ext cx="971550" cy="594122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5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257" y="5126337"/>
            <a:ext cx="65585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AutoNum type="arabicPeriod"/>
            </a:pPr>
            <a:r>
              <a:rPr lang="ru-RU" sz="1400" dirty="0"/>
              <a:t>Перекрытие переходов  между блоками в связи с проведением мероприятий</a:t>
            </a:r>
          </a:p>
          <a:p>
            <a:pPr marL="171450" indent="-171450">
              <a:buAutoNum type="arabicPeriod"/>
            </a:pPr>
            <a:r>
              <a:rPr lang="ru-RU" sz="1400" dirty="0"/>
              <a:t>Отсутствие учителя в классе, опоздание учащихся, проблема связи с родителями</a:t>
            </a:r>
          </a:p>
          <a:p>
            <a:pPr marL="171450" indent="-171450">
              <a:buAutoNum type="arabicPeriod"/>
            </a:pPr>
            <a:r>
              <a:rPr lang="ru-RU" sz="1400" dirty="0"/>
              <a:t>Некорректное заполнение сводной ведомости учителями</a:t>
            </a:r>
          </a:p>
          <a:p>
            <a:pPr marL="171450" indent="-171450">
              <a:buAutoNum type="arabicPeriod"/>
            </a:pPr>
            <a:r>
              <a:rPr lang="ru-RU" sz="1400" dirty="0"/>
              <a:t>Нет связи с учителем</a:t>
            </a:r>
          </a:p>
          <a:p>
            <a:pPr marL="171450" indent="-171450">
              <a:buAutoNum type="arabicPeriod"/>
            </a:pPr>
            <a:r>
              <a:rPr lang="ru-RU" sz="1400" dirty="0"/>
              <a:t>Отсутствие подключения к сети Интернет </a:t>
            </a:r>
          </a:p>
          <a:p>
            <a:pPr marL="171450" indent="-171450">
              <a:buAutoNum type="arabicPeriod"/>
            </a:pPr>
            <a:endParaRPr lang="ru-RU" sz="1400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4578664" y="3158249"/>
            <a:ext cx="588787" cy="2711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41" name="Стрелка вправо 40"/>
          <p:cNvSpPr/>
          <p:nvPr/>
        </p:nvSpPr>
        <p:spPr>
          <a:xfrm>
            <a:off x="6734603" y="3093204"/>
            <a:ext cx="588787" cy="2711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43" name="Стрелка вправо 42"/>
          <p:cNvSpPr/>
          <p:nvPr/>
        </p:nvSpPr>
        <p:spPr>
          <a:xfrm>
            <a:off x="3677623" y="4383431"/>
            <a:ext cx="398857" cy="2321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45" name="Стрелка вправо 44"/>
          <p:cNvSpPr/>
          <p:nvPr/>
        </p:nvSpPr>
        <p:spPr>
          <a:xfrm>
            <a:off x="5317928" y="4411298"/>
            <a:ext cx="398857" cy="2321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51" name="Стрелка вправо 50"/>
          <p:cNvSpPr/>
          <p:nvPr/>
        </p:nvSpPr>
        <p:spPr>
          <a:xfrm>
            <a:off x="6829567" y="4419412"/>
            <a:ext cx="398857" cy="2321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94627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371600" y="1916908"/>
            <a:ext cx="6515100" cy="413147"/>
          </a:xfrm>
        </p:spPr>
        <p:txBody>
          <a:bodyPr/>
          <a:lstStyle/>
          <a:p>
            <a:pPr algn="ctr" eaLnBrk="1" hangingPunct="1"/>
            <a:r>
              <a:rPr lang="ru-RU" altLang="ru-RU" sz="1800" dirty="0"/>
              <a:t>Пирамида проблем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63688" y="463429"/>
            <a:ext cx="6515100" cy="6286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ru-RU" sz="2250" b="1" dirty="0">
                <a:solidFill>
                  <a:schemeClr val="tx1"/>
                </a:solidFill>
                <a:latin typeface="Franklin Gothic Medium" pitchFamily="34" charset="0"/>
              </a:rPr>
              <a:t>Введение в предметную область</a:t>
            </a:r>
            <a:br>
              <a:rPr lang="ru-RU" sz="2250" b="1" dirty="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ru-RU" sz="2250" b="1" dirty="0">
                <a:solidFill>
                  <a:schemeClr val="tx1"/>
                </a:solidFill>
                <a:latin typeface="Franklin Gothic Medium" pitchFamily="34" charset="0"/>
              </a:rPr>
              <a:t>(описание ситуации «как есть»)</a:t>
            </a:r>
            <a:br>
              <a:rPr lang="ru-RU" sz="2250" b="1" dirty="0">
                <a:solidFill>
                  <a:schemeClr val="tx1"/>
                </a:solidFill>
                <a:latin typeface="Franklin Gothic Medium" pitchFamily="34" charset="0"/>
              </a:rPr>
            </a:br>
            <a:endParaRPr lang="ru-RU" sz="2250" b="1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86526143"/>
              </p:ext>
            </p:extLst>
          </p:nvPr>
        </p:nvGraphicFramePr>
        <p:xfrm>
          <a:off x="0" y="1911229"/>
          <a:ext cx="5580112" cy="447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5765415" y="4129338"/>
            <a:ext cx="3378585" cy="2677656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buAutoNum type="arabicPeriod"/>
            </a:pPr>
            <a:r>
              <a:rPr lang="ru-RU" sz="1400" dirty="0"/>
              <a:t>Перекрытие переходов  между блоками в связи с проведением мероприятий</a:t>
            </a:r>
          </a:p>
          <a:p>
            <a:pPr marL="171450" indent="-171450">
              <a:buAutoNum type="arabicPeriod"/>
            </a:pPr>
            <a:r>
              <a:rPr lang="ru-RU" sz="1400" dirty="0"/>
              <a:t>Отсутствие учителя в классе, опоздание учащихся, проблема связи с родителями</a:t>
            </a:r>
          </a:p>
          <a:p>
            <a:pPr marL="171450" indent="-171450">
              <a:buAutoNum type="arabicPeriod"/>
            </a:pPr>
            <a:r>
              <a:rPr lang="ru-RU" sz="1400" dirty="0"/>
              <a:t>Некорректное заполнение сводной ведомости учителями</a:t>
            </a:r>
          </a:p>
          <a:p>
            <a:pPr marL="171450" indent="-171450">
              <a:buAutoNum type="arabicPeriod"/>
            </a:pPr>
            <a:r>
              <a:rPr lang="ru-RU" sz="1400" dirty="0"/>
              <a:t>Нет связи с учителем</a:t>
            </a:r>
          </a:p>
          <a:p>
            <a:pPr marL="171450" indent="-171450">
              <a:buAutoNum type="arabicPeriod"/>
            </a:pPr>
            <a:r>
              <a:rPr lang="ru-RU" sz="1400" dirty="0"/>
              <a:t>Отсутствие подключения к сети Интернет </a:t>
            </a:r>
          </a:p>
          <a:p>
            <a:pPr marL="171450" indent="-171450">
              <a:buAutoNum type="arabicPeriod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0423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"/>
          <p:cNvGraphicFramePr>
            <a:graphicFrameLocks noGrp="1"/>
          </p:cNvGraphicFramePr>
          <p:nvPr>
            <p:extLst/>
          </p:nvPr>
        </p:nvGraphicFramePr>
        <p:xfrm>
          <a:off x="124582" y="857251"/>
          <a:ext cx="9019419" cy="4979307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314624">
                  <a:extLst>
                    <a:ext uri="{9D8B030D-6E8A-4147-A177-3AD203B41FA5}">
                      <a16:colId xmlns:a16="http://schemas.microsoft.com/office/drawing/2014/main" val="4155053536"/>
                    </a:ext>
                  </a:extLst>
                </a:gridCol>
                <a:gridCol w="4034596">
                  <a:extLst>
                    <a:ext uri="{9D8B030D-6E8A-4147-A177-3AD203B41FA5}">
                      <a16:colId xmlns:a16="http://schemas.microsoft.com/office/drawing/2014/main" val="429875154"/>
                    </a:ext>
                  </a:extLst>
                </a:gridCol>
                <a:gridCol w="1670199">
                  <a:extLst>
                    <a:ext uri="{9D8B030D-6E8A-4147-A177-3AD203B41FA5}">
                      <a16:colId xmlns:a16="http://schemas.microsoft.com/office/drawing/2014/main" val="1652785688"/>
                    </a:ext>
                  </a:extLst>
                </a:gridCol>
              </a:tblGrid>
              <a:tr h="6062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Проблема 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Способ решения 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Экономия времени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913519"/>
                  </a:ext>
                </a:extLst>
              </a:tr>
              <a:tr h="64219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1. Перекрытие переходов  между блоками в связи с проведением мероприятий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Noto Sans CJK SC Regular" charset="0"/>
                        </a:rPr>
                        <a:t>Своевременное составление перечня перекрытых этажей и блоков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1-5 мин.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1149709033"/>
                  </a:ext>
                </a:extLst>
              </a:tr>
              <a:tr h="10527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2. -Отсутствие учителя в классе,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-опоздание учащихся,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- проблема связи с родителями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-Наличие чётко установленного времени сбора информации,</a:t>
                      </a:r>
                    </a:p>
                    <a:p>
                      <a:pPr marL="285750" marR="0" lvl="0" indent="-28575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Noto Sans CJK SC Regular" charset="0"/>
                        </a:rPr>
                        <a:t>Опоздавшие учащиеся  отмечаются лично у классного руководителя,</a:t>
                      </a:r>
                    </a:p>
                    <a:p>
                      <a:pPr marL="285750" marR="0" lvl="0" indent="-28575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3-5  мин.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1396348943"/>
                  </a:ext>
                </a:extLst>
              </a:tr>
              <a:tr h="67004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3. Некорректное заполнение сводной ведомости учителями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Проведение инструктажа по заполнению формы отчетности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5-15 мин.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602750725"/>
                  </a:ext>
                </a:extLst>
              </a:tr>
              <a:tr h="928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4. Нет связи с учителем</a:t>
                      </a:r>
                    </a:p>
                    <a:p>
                      <a:pPr marL="0" indent="0">
                        <a:buNone/>
                      </a:pPr>
                      <a:endParaRPr lang="ru-RU" sz="1400" dirty="0" smtClean="0"/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Noto Sans CJK SC Regular" charset="0"/>
                        </a:rPr>
                        <a:t>Оповещение учителя по системе громкой связи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Noto Sans CJK SC Regular" charset="0"/>
                        </a:rPr>
                        <a:t>5-7 мин.</a:t>
                      </a: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642543778"/>
                  </a:ext>
                </a:extLst>
              </a:tr>
              <a:tr h="92877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5.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Отсутствие подключения к сети Интернет 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Установка дублирующего мобильного приложения на телефон администратора школы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3-5 мин.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2301759888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5508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b="1" dirty="0" smtClean="0">
                <a:solidFill>
                  <a:schemeClr val="accent1"/>
                </a:solidFill>
              </a:rPr>
              <a:t>Анализ проблем «5 почему?»</a:t>
            </a:r>
            <a:br>
              <a:rPr lang="ru-RU" sz="3000" b="1" dirty="0" smtClean="0">
                <a:solidFill>
                  <a:schemeClr val="accent1"/>
                </a:solidFill>
              </a:rPr>
            </a:br>
            <a:endParaRPr lang="ru-RU" sz="3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3946766" y="1783833"/>
            <a:ext cx="733582" cy="478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b="1" dirty="0"/>
              <a:t>ШАГ 3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633955" y="1748693"/>
            <a:ext cx="612065" cy="513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b="1" dirty="0"/>
              <a:t>ШАГ 4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20911" y="1784820"/>
            <a:ext cx="738921" cy="492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b="1" dirty="0"/>
              <a:t>ШАГ 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1772816"/>
            <a:ext cx="7920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50" b="1" dirty="0"/>
              <a:t>ШАГ 1</a:t>
            </a:r>
          </a:p>
        </p:txBody>
      </p:sp>
      <p:sp>
        <p:nvSpPr>
          <p:cNvPr id="20488" name="Заголовок 1"/>
          <p:cNvSpPr>
            <a:spLocks noGrp="1"/>
          </p:cNvSpPr>
          <p:nvPr>
            <p:ph type="title"/>
          </p:nvPr>
        </p:nvSpPr>
        <p:spPr>
          <a:xfrm>
            <a:off x="987731" y="537270"/>
            <a:ext cx="6858000" cy="62865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Карта целевого состояния процесса</a:t>
            </a:r>
            <a:br>
              <a:rPr lang="ru-RU" altLang="ru-RU" sz="2400" dirty="0">
                <a:solidFill>
                  <a:schemeClr val="accent1"/>
                </a:solidFill>
                <a:latin typeface="Franklin Gothic Medium" panose="020B0603020102020204" pitchFamily="34" charset="0"/>
              </a:rPr>
            </a:br>
            <a:r>
              <a:rPr lang="ru-RU" altLang="ru-RU" sz="2400" dirty="0">
                <a:solidFill>
                  <a:schemeClr val="accent1"/>
                </a:solidFill>
                <a:latin typeface="Franklin Gothic Medium" panose="020B0603020102020204" pitchFamily="34" charset="0"/>
              </a:rPr>
              <a:t>« Мониторинг уровня заболеваемости ОРВИ и Гриппом в МБОУ СОШ №50»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262071"/>
            <a:ext cx="1545999" cy="976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</a:rPr>
              <a:t>Открытие электронной формы сбора данных (10-15ек.)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1878907" y="2481369"/>
            <a:ext cx="413852" cy="443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31" name="Прямоугольник 30"/>
          <p:cNvSpPr/>
          <p:nvPr/>
        </p:nvSpPr>
        <p:spPr>
          <a:xfrm>
            <a:off x="2320911" y="2299646"/>
            <a:ext cx="1185105" cy="9391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50" b="1" dirty="0">
                <a:solidFill>
                  <a:schemeClr val="tx1"/>
                </a:solidFill>
              </a:rPr>
              <a:t>Сбор оперативных данных по классу</a:t>
            </a:r>
          </a:p>
          <a:p>
            <a:pPr algn="ctr" eaLnBrk="1" hangingPunct="1">
              <a:defRPr/>
            </a:pPr>
            <a:r>
              <a:rPr lang="ru-RU" sz="1050" b="1" dirty="0">
                <a:solidFill>
                  <a:schemeClr val="tx1"/>
                </a:solidFill>
              </a:rPr>
              <a:t>(30 сек. – 5 мин.)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957399" y="2255556"/>
            <a:ext cx="1222635" cy="9832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Анализ полученной информации</a:t>
            </a:r>
          </a:p>
          <a:p>
            <a:pPr algn="ctr" eaLnBrk="1" hangingPunct="1">
              <a:defRPr/>
            </a:pPr>
            <a:r>
              <a:rPr lang="ru-RU" sz="1000" b="1" dirty="0">
                <a:solidFill>
                  <a:schemeClr val="tx1"/>
                </a:solidFill>
              </a:rPr>
              <a:t>(3-7 минут.)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3238" y="4575737"/>
            <a:ext cx="5364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cs typeface="Arial" charset="0"/>
              </a:rPr>
              <a:t>ВПП – 11мин 40 сек. – 27 мин. 15 сек.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305186" y="1783833"/>
            <a:ext cx="688557" cy="454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b="1" dirty="0"/>
              <a:t>ШАГ 5</a:t>
            </a:r>
          </a:p>
        </p:txBody>
      </p:sp>
      <p:sp>
        <p:nvSpPr>
          <p:cNvPr id="64" name="Пятно 1 63"/>
          <p:cNvSpPr/>
          <p:nvPr/>
        </p:nvSpPr>
        <p:spPr>
          <a:xfrm>
            <a:off x="2897983" y="1733785"/>
            <a:ext cx="971550" cy="594122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610174" y="2238481"/>
            <a:ext cx="1194074" cy="10003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</a:rPr>
              <a:t>Уточнение информации </a:t>
            </a:r>
          </a:p>
          <a:p>
            <a:pPr algn="ctr" eaLnBrk="1" hangingPunct="1">
              <a:defRPr/>
            </a:pPr>
            <a:r>
              <a:rPr lang="ru-RU" sz="1100" b="1" dirty="0">
                <a:solidFill>
                  <a:schemeClr val="tx1"/>
                </a:solidFill>
              </a:rPr>
              <a:t>(5-10 мин.)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305186" y="2262071"/>
            <a:ext cx="1263483" cy="1022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50" b="1" dirty="0">
                <a:solidFill>
                  <a:schemeClr val="tx1"/>
                </a:solidFill>
              </a:rPr>
              <a:t>Подготовка и отправка отчета в управление образования</a:t>
            </a:r>
          </a:p>
          <a:p>
            <a:pPr algn="ctr" eaLnBrk="1" hangingPunct="1">
              <a:defRPr/>
            </a:pPr>
            <a:r>
              <a:rPr lang="ru-RU" sz="1050" b="1" dirty="0">
                <a:solidFill>
                  <a:schemeClr val="tx1"/>
                </a:solidFill>
              </a:rPr>
              <a:t>(3-5 мин.) </a:t>
            </a:r>
          </a:p>
        </p:txBody>
      </p:sp>
      <p:sp>
        <p:nvSpPr>
          <p:cNvPr id="68" name="Пятно 1 67"/>
          <p:cNvSpPr/>
          <p:nvPr/>
        </p:nvSpPr>
        <p:spPr>
          <a:xfrm>
            <a:off x="7993743" y="1748693"/>
            <a:ext cx="971550" cy="594122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0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7328" y="3776469"/>
            <a:ext cx="60973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AutoNum type="arabicPeriod"/>
            </a:pPr>
            <a:r>
              <a:rPr lang="ru-RU" sz="2000" dirty="0"/>
              <a:t>Опоздание учащихся, проблема связи с родителями</a:t>
            </a:r>
          </a:p>
          <a:p>
            <a:pPr marL="171450" indent="-171450">
              <a:buAutoNum type="arabicPeriod"/>
            </a:pPr>
            <a:r>
              <a:rPr lang="ru-RU" sz="2000" dirty="0"/>
              <a:t>Отсутствие подключения к сети Интернет </a:t>
            </a:r>
          </a:p>
          <a:p>
            <a:pPr marL="171450" indent="-171450">
              <a:buAutoNum type="arabicPeriod"/>
            </a:pPr>
            <a:endParaRPr lang="ru-RU" sz="2000" dirty="0"/>
          </a:p>
        </p:txBody>
      </p:sp>
      <p:sp>
        <p:nvSpPr>
          <p:cNvPr id="21" name="Стрелка вправо 20"/>
          <p:cNvSpPr/>
          <p:nvPr/>
        </p:nvSpPr>
        <p:spPr>
          <a:xfrm>
            <a:off x="3524781" y="2510553"/>
            <a:ext cx="413852" cy="443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22" name="Стрелка вправо 21"/>
          <p:cNvSpPr/>
          <p:nvPr/>
        </p:nvSpPr>
        <p:spPr>
          <a:xfrm>
            <a:off x="5229005" y="2547451"/>
            <a:ext cx="413852" cy="443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  <p:sp>
        <p:nvSpPr>
          <p:cNvPr id="24" name="Стрелка вправо 23"/>
          <p:cNvSpPr/>
          <p:nvPr/>
        </p:nvSpPr>
        <p:spPr>
          <a:xfrm>
            <a:off x="6823715" y="2532105"/>
            <a:ext cx="413852" cy="443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0129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4" name="Object 2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7170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5" name="Заголовок 1"/>
          <p:cNvSpPr>
            <a:spLocks noGrp="1"/>
          </p:cNvSpPr>
          <p:nvPr>
            <p:ph type="title"/>
          </p:nvPr>
        </p:nvSpPr>
        <p:spPr>
          <a:xfrm>
            <a:off x="247650" y="116632"/>
            <a:ext cx="8648700" cy="43973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Достигнутые результаты (было и стало)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19</a:t>
            </a:fld>
            <a:endParaRPr lang="ru-RU" sz="1400"/>
          </a:p>
        </p:txBody>
      </p:sp>
      <p:graphicFrame>
        <p:nvGraphicFramePr>
          <p:cNvPr id="12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056442"/>
              </p:ext>
            </p:extLst>
          </p:nvPr>
        </p:nvGraphicFramePr>
        <p:xfrm>
          <a:off x="124582" y="857251"/>
          <a:ext cx="9019419" cy="497927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314624">
                  <a:extLst>
                    <a:ext uri="{9D8B030D-6E8A-4147-A177-3AD203B41FA5}">
                      <a16:colId xmlns:a16="http://schemas.microsoft.com/office/drawing/2014/main" val="4155053536"/>
                    </a:ext>
                  </a:extLst>
                </a:gridCol>
                <a:gridCol w="4034596">
                  <a:extLst>
                    <a:ext uri="{9D8B030D-6E8A-4147-A177-3AD203B41FA5}">
                      <a16:colId xmlns:a16="http://schemas.microsoft.com/office/drawing/2014/main" val="429875154"/>
                    </a:ext>
                  </a:extLst>
                </a:gridCol>
                <a:gridCol w="1670199">
                  <a:extLst>
                    <a:ext uri="{9D8B030D-6E8A-4147-A177-3AD203B41FA5}">
                      <a16:colId xmlns:a16="http://schemas.microsoft.com/office/drawing/2014/main" val="1652785688"/>
                    </a:ext>
                  </a:extLst>
                </a:gridCol>
              </a:tblGrid>
              <a:tr h="6062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Было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Стало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913519"/>
                  </a:ext>
                </a:extLst>
              </a:tr>
              <a:tr h="64219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1. Перекрытие переходов  между блоками в связи с проведением мероприятий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Noto Sans CJK SC Regular" charset="0"/>
                        </a:rPr>
                        <a:t>Своевременное составление перечня перекрытых этажей и блоков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1149709033"/>
                  </a:ext>
                </a:extLst>
              </a:tr>
              <a:tr h="10527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2. Отсутствие учителя в классе,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-опоздание учащихся,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- проблема связи с родителями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-Наличие чётко установленного времени сбора информации,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Noto Sans CJK SC Regular" charset="0"/>
                        </a:rPr>
                        <a:t>- Опоздавшие учащиеся  отмечаются лично у классного руководителя,</a:t>
                      </a:r>
                    </a:p>
                    <a:p>
                      <a:pPr marL="285750" marR="0" lvl="0" indent="-28575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1396348943"/>
                  </a:ext>
                </a:extLst>
              </a:tr>
              <a:tr h="67004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ru-RU" sz="1400" dirty="0" smtClean="0"/>
                        <a:t>3. Некорректное заполнение сводной ведомости учителями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Проведение инструктажа по заполнению формы отчетности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602750725"/>
                  </a:ext>
                </a:extLst>
              </a:tr>
              <a:tr h="928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4. Нет связи с учителем</a:t>
                      </a:r>
                    </a:p>
                    <a:p>
                      <a:pPr marL="0" indent="0">
                        <a:buNone/>
                      </a:pPr>
                      <a:endParaRPr lang="ru-RU" sz="1400" dirty="0" smtClean="0"/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Noto Sans CJK SC Regular" charset="0"/>
                        </a:rPr>
                        <a:t>Оповещение учителя по системе громкой связи</a:t>
                      </a:r>
                    </a:p>
                  </a:txBody>
                  <a:tcPr marL="67500" marR="67500" marT="60872" marB="35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642543778"/>
                  </a:ext>
                </a:extLst>
              </a:tr>
              <a:tr h="92877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Длительность процесса – 76 минут</a:t>
                      </a:r>
                    </a:p>
                  </a:txBody>
                  <a:tcPr marL="67500" marR="67500" marT="60872" marB="35100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Noto Sans CJK SC Regular" charset="0"/>
                        </a:rPr>
                        <a:t>Длительность процесса – 11 минут 40 секунд</a:t>
                      </a:r>
                    </a:p>
                  </a:txBody>
                  <a:tcPr marL="67500" marR="67500" marT="60872" marB="35100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Noto Sans CJK SC Regular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Noto Sans CJK SC Regular" charset="0"/>
                      </a:endParaRPr>
                    </a:p>
                  </a:txBody>
                  <a:tcPr marL="67500" marR="67500" marT="60872" marB="35100" horzOverflow="overflow"/>
                </a:tc>
                <a:extLst>
                  <a:ext uri="{0D108BD9-81ED-4DB2-BD59-A6C34878D82A}">
                    <a16:rowId xmlns:a16="http://schemas.microsoft.com/office/drawing/2014/main" val="2301759888"/>
                  </a:ext>
                </a:extLst>
              </a:tr>
            </a:tbl>
          </a:graphicData>
        </a:graphic>
      </p:graphicFrame>
      <p:pic>
        <p:nvPicPr>
          <p:cNvPr id="17" name="Рисунок 16" descr="C:\Users\Acer\AppData\Local\Temp\Rar$DRa0.383\IMG-20190924-WA00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49" y="3216990"/>
            <a:ext cx="1042616" cy="61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1650" t="24917" r="21651" b="9051"/>
          <a:stretch/>
        </p:blipFill>
        <p:spPr>
          <a:xfrm flipH="1">
            <a:off x="7355663" y="3526367"/>
            <a:ext cx="1073442" cy="5926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19692" t="24149" r="22427" b="9864"/>
          <a:stretch/>
        </p:blipFill>
        <p:spPr>
          <a:xfrm>
            <a:off x="7279351" y="4118996"/>
            <a:ext cx="1149754" cy="737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401" y="2350404"/>
            <a:ext cx="1228896" cy="92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1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Маршрутизация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0417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45319"/>
            <a:ext cx="4038600" cy="53848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45319"/>
            <a:ext cx="4038600" cy="538480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81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Визуализация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" y="1124744"/>
            <a:ext cx="3394472" cy="452596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195512"/>
            <a:ext cx="3394472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88" y="3789040"/>
            <a:ext cx="4294457" cy="316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" y="3593578"/>
            <a:ext cx="4388045" cy="329103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168" y="116632"/>
            <a:ext cx="2601894" cy="3640672"/>
          </a:xfrm>
          <a:prstGeom prst="rect">
            <a:avLst/>
          </a:prstGeom>
        </p:spPr>
      </p:pic>
      <p:pic>
        <p:nvPicPr>
          <p:cNvPr id="8" name="Рисунок 7" descr="C:\Users\user\Desktop\БШ\IMG_20190923_0758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40" y="1355689"/>
            <a:ext cx="4752528" cy="24928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7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9" y="274638"/>
            <a:ext cx="6232051" cy="641161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51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8555652" cy="655069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8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5С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711560"/>
            <a:ext cx="2304257" cy="307234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72816"/>
            <a:ext cx="2406187" cy="180464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9" y="4161212"/>
            <a:ext cx="2296374" cy="1722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60542"/>
            <a:ext cx="2517744" cy="3356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36" y="4480607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3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859431" cy="378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8640"/>
            <a:ext cx="2968114" cy="3933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85976"/>
            <a:ext cx="378043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5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741</Words>
  <Application>Microsoft Office PowerPoint</Application>
  <PresentationFormat>Экран (4:3)</PresentationFormat>
  <Paragraphs>158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Franklin Gothic Medium</vt:lpstr>
      <vt:lpstr>Noto Sans CJK SC Regular</vt:lpstr>
      <vt:lpstr>Тема Office</vt:lpstr>
      <vt:lpstr>think-cell Slide</vt:lpstr>
      <vt:lpstr>Внедрение бережливых технологий в деятельность  МБОУ СОШ №50 </vt:lpstr>
      <vt:lpstr>Маршрутизация</vt:lpstr>
      <vt:lpstr>Презентация PowerPoint</vt:lpstr>
      <vt:lpstr>Визуализация</vt:lpstr>
      <vt:lpstr>Презентация PowerPoint</vt:lpstr>
      <vt:lpstr>Презентация PowerPoint</vt:lpstr>
      <vt:lpstr>Презентация PowerPoint</vt:lpstr>
      <vt:lpstr>5С</vt:lpstr>
      <vt:lpstr>Презентация PowerPoint</vt:lpstr>
      <vt:lpstr>Презентация PowerPoint</vt:lpstr>
      <vt:lpstr>Презентация PowerPoint</vt:lpstr>
      <vt:lpstr>Паспорт проекта  «Оптимизация процесса сбора информации о заболеваемости ОРВИ и ГРИППом в МБОУ СОШ №50 с помощью использования элементов картирования»</vt:lpstr>
      <vt:lpstr>Команда проекта </vt:lpstr>
      <vt:lpstr>Карта текущего состояния процесса «Мониторинг уровня заболеваемости ОРВИ и Гриппом в МБОУ СОШ №50 г. Белгорода»</vt:lpstr>
      <vt:lpstr>Введение в предметную область (описание ситуации «как есть»)  Карта текущего состояния процесса «Мониторинг уровня заболеваемости ОРВИ и Гриппом в МБОУ СОШ №50»</vt:lpstr>
      <vt:lpstr>Пирамида проблем</vt:lpstr>
      <vt:lpstr>Анализ проблем «5 почему?» </vt:lpstr>
      <vt:lpstr>Карта целевого состояния процесса « Мониторинг уровня заболеваемости ОРВИ и Гриппом в МБОУ СОШ №50»</vt:lpstr>
      <vt:lpstr>Достигнутые результаты (было и стало)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организации</dc:title>
  <dc:creator>Шиянова Елена Николаевна</dc:creator>
  <cp:lastModifiedBy>Пользователь Windows</cp:lastModifiedBy>
  <cp:revision>57</cp:revision>
  <cp:lastPrinted>2019-04-25T09:14:46Z</cp:lastPrinted>
  <dcterms:created xsi:type="dcterms:W3CDTF">2018-08-20T14:01:12Z</dcterms:created>
  <dcterms:modified xsi:type="dcterms:W3CDTF">2020-01-28T09:47:11Z</dcterms:modified>
</cp:coreProperties>
</file>