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6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10018713" cy="14447838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256" autoAdjust="0"/>
  </p:normalViewPr>
  <p:slideViewPr>
    <p:cSldViewPr>
      <p:cViewPr>
        <p:scale>
          <a:sx n="120" d="100"/>
          <a:sy n="120" d="100"/>
        </p:scale>
        <p:origin x="135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25.12.2019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132856"/>
            <a:ext cx="67687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МБОУ СОШ №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период зимних каникул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2019-2020 учебный год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98072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школы______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«____» декабря 2019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января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администратор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О.А.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202316"/>
              </p:ext>
            </p:extLst>
          </p:nvPr>
        </p:nvGraphicFramePr>
        <p:xfrm>
          <a:off x="1331642" y="836709"/>
          <a:ext cx="7560839" cy="58052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6102">
                  <a:extLst>
                    <a:ext uri="{9D8B030D-6E8A-4147-A177-3AD203B41FA5}">
                      <a16:colId xmlns:a16="http://schemas.microsoft.com/office/drawing/2014/main" val="175983494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868756201"/>
                    </a:ext>
                  </a:extLst>
                </a:gridCol>
                <a:gridCol w="2784469">
                  <a:extLst>
                    <a:ext uri="{9D8B030D-6E8A-4147-A177-3AD203B41FA5}">
                      <a16:colId xmlns:a16="http://schemas.microsoft.com/office/drawing/2014/main" val="298780974"/>
                    </a:ext>
                  </a:extLst>
                </a:gridCol>
                <a:gridCol w="776829">
                  <a:extLst>
                    <a:ext uri="{9D8B030D-6E8A-4147-A177-3AD203B41FA5}">
                      <a16:colId xmlns:a16="http://schemas.microsoft.com/office/drawing/2014/main" val="59828419"/>
                    </a:ext>
                  </a:extLst>
                </a:gridCol>
                <a:gridCol w="1695287">
                  <a:extLst>
                    <a:ext uri="{9D8B030D-6E8A-4147-A177-3AD203B41FA5}">
                      <a16:colId xmlns:a16="http://schemas.microsoft.com/office/drawing/2014/main" val="3890909709"/>
                    </a:ext>
                  </a:extLst>
                </a:gridCol>
              </a:tblGrid>
              <a:tr h="14401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Культурно-массовые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248799"/>
                  </a:ext>
                </a:extLst>
              </a:tr>
              <a:tr h="157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кукольный театр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«Елка Мэра» - новогоднее представление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Морковская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4007513016"/>
                  </a:ext>
                </a:extLst>
              </a:tr>
              <a:tr h="284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МБУДО БДДТ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FamilyDance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«Танцы без правил»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классы дети и родители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Артеменко И.А.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Площук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2990828141"/>
                  </a:ext>
                </a:extLst>
              </a:tr>
              <a:tr h="213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14.00-14.45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МБУДО БДДТ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110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 знаний «Зимние забавы»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человек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Федоровская А.А, кл. руководители 4 кл.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121681543"/>
                  </a:ext>
                </a:extLst>
              </a:tr>
              <a:tr h="410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ДОЛ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Ю.А.Гагарина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Квест-игра «В поисках клада»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Дети, находящиеся в 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ТЖС 5-8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Козлова О.А.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584638645"/>
                  </a:ext>
                </a:extLst>
              </a:tr>
              <a:tr h="213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зона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 «Новогодние игрушки» для детей и родителей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Плетникова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3546842966"/>
                  </a:ext>
                </a:extLst>
              </a:tr>
              <a:tr h="142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Видеосалон «В гости к Деду Морозу»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Краснобаева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Я.О.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2425795499"/>
                  </a:ext>
                </a:extLst>
              </a:tr>
              <a:tr h="142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Иигровая программа «Рождественские забавы»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Ломоносова Г.Н.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488325436"/>
                  </a:ext>
                </a:extLst>
              </a:tr>
              <a:tr h="142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веселых затей «Рождества волшебные мгновения…»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Новиков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2034044181"/>
                  </a:ext>
                </a:extLst>
              </a:tr>
              <a:tr h="284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зона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веселых затей «Рождества волшебные мгновения…»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Гисцева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О.С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4046921296"/>
                  </a:ext>
                </a:extLst>
              </a:tr>
              <a:tr h="7892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596041"/>
                  </a:ext>
                </a:extLst>
              </a:tr>
              <a:tr h="78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спортивного зала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Колесниченко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1804297014"/>
                  </a:ext>
                </a:extLst>
              </a:tr>
              <a:tr h="355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11.00-12.00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Веселые старты для детей и родителей «Новогодние потехи морозам не помеха»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и родители1-х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Ветрова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1708119187"/>
                  </a:ext>
                </a:extLst>
              </a:tr>
              <a:tr h="213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площадка, каток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Зимний физкультурный праздник «Зима – пора спортивная»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 3,15,49,50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Колесниченко А.В., Захаров В.В.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1626863906"/>
                  </a:ext>
                </a:extLst>
              </a:tr>
              <a:tr h="142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«Футбольный экшн»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Андрианова О.П., Козловская Л.Е.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271800251"/>
                  </a:ext>
                </a:extLst>
              </a:tr>
              <a:tr h="213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площадки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Лыжные эстафеты «Новогодние семейные состязания по полиатлону»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Потапова С.В.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2964022853"/>
                  </a:ext>
                </a:extLst>
              </a:tr>
              <a:tr h="284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«Футбольный экшн»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Дунаева М.Б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здоровья и спорта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3878498179"/>
                  </a:ext>
                </a:extLst>
              </a:tr>
              <a:tr h="7892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компьютерного класса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121840"/>
                  </a:ext>
                </a:extLst>
              </a:tr>
              <a:tr h="1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«Я лучший»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Чайкина К.С.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903088775"/>
                  </a:ext>
                </a:extLst>
              </a:tr>
              <a:tr h="1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«Я лучший»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Чайкина К.С.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2157563956"/>
                  </a:ext>
                </a:extLst>
              </a:tr>
              <a:tr h="1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«Я лучший»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Чайкина К.С.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2349595690"/>
                  </a:ext>
                </a:extLst>
              </a:tr>
              <a:tr h="1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«Я лучший»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Чайкина К.С.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777938232"/>
                  </a:ext>
                </a:extLst>
              </a:tr>
              <a:tr h="1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«Я лучший»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Чайкина К.С.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621629600"/>
                  </a:ext>
                </a:extLst>
              </a:tr>
              <a:tr h="7892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школьной библиотеки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72177"/>
                  </a:ext>
                </a:extLst>
              </a:tr>
              <a:tr h="213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Рождественские чтения «Рождество – зимних сказок волшебство»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Исаева Ю.Н.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847845426"/>
                  </a:ext>
                </a:extLst>
              </a:tr>
              <a:tr h="213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Рождественские чтения «Рождество – зимних сказок волшебство»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Исаева Ю.Н.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3546835972"/>
                  </a:ext>
                </a:extLst>
              </a:tr>
              <a:tr h="213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Рождественские чтения «Рождество – зимних сказок волшебство»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Исаева Ю.Н.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1450763339"/>
                  </a:ext>
                </a:extLst>
              </a:tr>
              <a:tr h="213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Рождественские чтения «Рождество – зимних сказок волшебство»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Исаева Ю.Н.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4067964963"/>
                  </a:ext>
                </a:extLst>
              </a:tr>
              <a:tr h="213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Рождественские чтения «Рождество – зимних сказок волшебство»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Исаева Ю.Н.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264550172"/>
                  </a:ext>
                </a:extLst>
              </a:tr>
              <a:tr h="93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Кружки и секции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88" marR="24688" marT="0" marB="0"/>
                </a:tc>
                <a:extLst>
                  <a:ext uri="{0D108BD9-81ED-4DB2-BD59-A6C34878D82A}">
                    <a16:rowId xmlns:a16="http://schemas.microsoft.com/office/drawing/2014/main" val="534632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6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января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администратор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 Ю.Ю.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64237"/>
              </p:ext>
            </p:extLst>
          </p:nvPr>
        </p:nvGraphicFramePr>
        <p:xfrm>
          <a:off x="1547664" y="836714"/>
          <a:ext cx="7272807" cy="58569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9904706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518172166"/>
                    </a:ext>
                  </a:extLst>
                </a:gridCol>
                <a:gridCol w="2792373">
                  <a:extLst>
                    <a:ext uri="{9D8B030D-6E8A-4147-A177-3AD203B41FA5}">
                      <a16:colId xmlns:a16="http://schemas.microsoft.com/office/drawing/2014/main" val="1576881368"/>
                    </a:ext>
                  </a:extLst>
                </a:gridCol>
                <a:gridCol w="735750">
                  <a:extLst>
                    <a:ext uri="{9D8B030D-6E8A-4147-A177-3AD203B41FA5}">
                      <a16:colId xmlns:a16="http://schemas.microsoft.com/office/drawing/2014/main" val="3751662934"/>
                    </a:ext>
                  </a:extLst>
                </a:gridCol>
                <a:gridCol w="1656452">
                  <a:extLst>
                    <a:ext uri="{9D8B030D-6E8A-4147-A177-3AD203B41FA5}">
                      <a16:colId xmlns:a16="http://schemas.microsoft.com/office/drawing/2014/main" val="2990064271"/>
                    </a:ext>
                  </a:extLst>
                </a:gridCol>
              </a:tblGrid>
              <a:tr h="21602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Культурно-массовые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737195"/>
                  </a:ext>
                </a:extLst>
              </a:tr>
              <a:tr h="223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школы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«Новогодняя мозаика» 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5915" algn="ctr"/>
                        </a:tabLs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Головатая Л.М., Косинова Е.В.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2317091581"/>
                  </a:ext>
                </a:extLst>
              </a:tr>
              <a:tr h="3350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Громкие чтения «Зимней, сказочной порой, почитаем мы с тобой»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 Е.В., кл. руковдители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840559303"/>
                  </a:ext>
                </a:extLst>
              </a:tr>
              <a:tr h="239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 перед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к/т «Русич»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Конкурсно-игровая программа «Новогодний аукцион»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Лютых И.А., Сорокина М.А.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1991645368"/>
                  </a:ext>
                </a:extLst>
              </a:tr>
              <a:tr h="223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Рождественские чтения «Свет небесного чуда»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Дурнева А.Ю.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1893262"/>
                  </a:ext>
                </a:extLst>
              </a:tr>
              <a:tr h="335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Комментированный кинопоказ «С книжной полки – на экран», ко Дню детского кино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Лябах Ю.А.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1648983789"/>
                  </a:ext>
                </a:extLst>
              </a:tr>
              <a:tr h="11970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406863"/>
                  </a:ext>
                </a:extLst>
              </a:tr>
              <a:tr h="1197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спортивного зала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Захаров В.В.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219903"/>
                  </a:ext>
                </a:extLst>
              </a:tr>
              <a:tr h="3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 Победы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 зимним спортом мы дружны, нам морозы не страшны»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Четвертухина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Н.К.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1037203493"/>
                  </a:ext>
                </a:extLst>
              </a:tr>
              <a:tr h="2233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Бассейн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Водные семейные эстафеты «Новогодние старты»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Шпарага</a:t>
                      </a:r>
                      <a:r>
                        <a:rPr lang="ru-RU" sz="75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359198856"/>
                  </a:ext>
                </a:extLst>
              </a:tr>
              <a:tr h="2233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Бассейн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Водные семейные эстафеты «Новогодние старты»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Ткачева Л.Н.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441532702"/>
                  </a:ext>
                </a:extLst>
              </a:tr>
              <a:tr h="3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Спортивно-развлекательные соревнования «Рождественская эстафета»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Хализева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М.В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здоровья и спорта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3809745115"/>
                  </a:ext>
                </a:extLst>
              </a:tr>
              <a:tr h="3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Спортивно-развлекательные соревнования «Рождественская эстафета»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Петренко </a:t>
                      </a: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Н.С</a:t>
                      </a:r>
                      <a:r>
                        <a:rPr lang="ru-RU" sz="75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здоровья и спорта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1340904678"/>
                  </a:ext>
                </a:extLst>
              </a:tr>
              <a:tr h="11970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компьютерного класса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045998"/>
                  </a:ext>
                </a:extLst>
              </a:tr>
              <a:tr h="2233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«Я лучший»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5915" algn="ctr"/>
                        </a:tabLs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2617629646"/>
                  </a:ext>
                </a:extLst>
              </a:tr>
              <a:tr h="2233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«Я лучший»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4016517732"/>
                  </a:ext>
                </a:extLst>
              </a:tr>
              <a:tr h="2233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«Я лучший»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302220616"/>
                  </a:ext>
                </a:extLst>
              </a:tr>
              <a:tr h="2233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«Я лучший»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3322187947"/>
                  </a:ext>
                </a:extLst>
              </a:tr>
              <a:tr h="11970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школьной библиотеки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055011"/>
                  </a:ext>
                </a:extLst>
              </a:tr>
              <a:tr h="3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Рождественские чтения «Рождество – зимних сказок волшебство»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Головатая Л.М.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1381113980"/>
                  </a:ext>
                </a:extLst>
              </a:tr>
              <a:tr h="3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Рождественские чтения «Рождество – зимних сказок волшебство»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Головатая Л.М.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1357516794"/>
                  </a:ext>
                </a:extLst>
              </a:tr>
              <a:tr h="3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Рождественские чтения «Рождество – зимних сказок волшебство»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Головатая Л.М.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2087462881"/>
                  </a:ext>
                </a:extLst>
              </a:tr>
              <a:tr h="3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Рождественские чтения «Рождество – зимних сказок волшебство»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Головатая Л.М.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829390678"/>
                  </a:ext>
                </a:extLst>
              </a:tr>
              <a:tr h="119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Кружки и секции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94" marR="38394" marT="0" marB="0"/>
                </a:tc>
                <a:extLst>
                  <a:ext uri="{0D108BD9-81ED-4DB2-BD59-A6C34878D82A}">
                    <a16:rowId xmlns:a16="http://schemas.microsoft.com/office/drawing/2014/main" val="2794689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2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декабря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администратор Рогожина Э.Г.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092193"/>
              </p:ext>
            </p:extLst>
          </p:nvPr>
        </p:nvGraphicFramePr>
        <p:xfrm>
          <a:off x="1443318" y="836710"/>
          <a:ext cx="7438821" cy="57052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4426">
                  <a:extLst>
                    <a:ext uri="{9D8B030D-6E8A-4147-A177-3AD203B41FA5}">
                      <a16:colId xmlns:a16="http://schemas.microsoft.com/office/drawing/2014/main" val="388444145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922645208"/>
                    </a:ext>
                  </a:extLst>
                </a:gridCol>
                <a:gridCol w="2854749">
                  <a:extLst>
                    <a:ext uri="{9D8B030D-6E8A-4147-A177-3AD203B41FA5}">
                      <a16:colId xmlns:a16="http://schemas.microsoft.com/office/drawing/2014/main" val="2665807942"/>
                    </a:ext>
                  </a:extLst>
                </a:gridCol>
                <a:gridCol w="739172">
                  <a:extLst>
                    <a:ext uri="{9D8B030D-6E8A-4147-A177-3AD203B41FA5}">
                      <a16:colId xmlns:a16="http://schemas.microsoft.com/office/drawing/2014/main" val="2971373244"/>
                    </a:ext>
                  </a:extLst>
                </a:gridCol>
                <a:gridCol w="1664157">
                  <a:extLst>
                    <a:ext uri="{9D8B030D-6E8A-4147-A177-3AD203B41FA5}">
                      <a16:colId xmlns:a16="http://schemas.microsoft.com/office/drawing/2014/main" val="1042558076"/>
                    </a:ext>
                  </a:extLst>
                </a:gridCol>
                <a:gridCol w="132181">
                  <a:extLst>
                    <a:ext uri="{9D8B030D-6E8A-4147-A177-3AD203B41FA5}">
                      <a16:colId xmlns:a16="http://schemas.microsoft.com/office/drawing/2014/main" val="1631551962"/>
                    </a:ext>
                  </a:extLst>
                </a:gridCol>
              </a:tblGrid>
              <a:tr h="13768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Культурно-массовые мероприятия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74308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Соборная площадь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 главной новогодней елке, карнавальное шествие «Парад Дедов Морозов и Снегурочек»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директора Морковская Ж.Н.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9377591"/>
                  </a:ext>
                </a:extLst>
              </a:tr>
              <a:tr h="281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Новогоднее караоке-конфетти «Зимней праздничной порой …»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Васильчикова Г.Н.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6437441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Конкурсно-игровая программа «Новогодний хоровод – ждали дети целый год»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Шпарага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Н.В.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168639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зона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Новогодние фантазии «Почтовая сумка Деда Мороза»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Андрианова О.П.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4031644"/>
                  </a:ext>
                </a:extLst>
              </a:tr>
              <a:tr h="239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-игра "Забавы зимушки - зимы"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Новиков А.В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1200091"/>
                  </a:ext>
                </a:extLst>
              </a:tr>
              <a:tr h="361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кино-коктейль «Загадочный мир кино»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Рогожина Э.Г.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учащихся, комитет культуры и досуга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7010613"/>
                  </a:ext>
                </a:extLst>
              </a:tr>
              <a:tr h="12040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3603919"/>
                  </a:ext>
                </a:extLst>
              </a:tr>
              <a:tr h="120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спортивного зала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Панфилов К.Э.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7411684"/>
                  </a:ext>
                </a:extLst>
              </a:tr>
              <a:tr h="120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Новогодний фестиваль «Веселые старты»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Осьмакова О.Н.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9927274"/>
                  </a:ext>
                </a:extLst>
              </a:tr>
              <a:tr h="120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Новогодний фестиваль «Веселые старты»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Лютых И.А.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2173269"/>
                  </a:ext>
                </a:extLst>
              </a:tr>
              <a:tr h="240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"Пока все дома" -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шахматно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шашечный турнир для родителей и детей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Меннибаева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Зобов Е.С.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0751046"/>
                  </a:ext>
                </a:extLst>
              </a:tr>
              <a:tr h="245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Спортивно-развлекательная программа «Настали зимние деньки и праздник для ребят»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Масленникова А.И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здоровья  и спорта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7016750"/>
                  </a:ext>
                </a:extLst>
              </a:tr>
              <a:tr h="240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Спортивно-развлекательная программа «Елка в кроссовках»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Винакова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здоровья  и спорта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2306955"/>
                  </a:ext>
                </a:extLst>
              </a:tr>
              <a:tr h="241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школьного катка (по погоде) «Новогодние семейные катания на коньках»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0502010"/>
                  </a:ext>
                </a:extLst>
              </a:tr>
              <a:tr h="12040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компьютерного класса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7130037"/>
                  </a:ext>
                </a:extLst>
              </a:tr>
              <a:tr h="120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«Укрась елочку»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1107558"/>
                  </a:ext>
                </a:extLst>
              </a:tr>
              <a:tr h="240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«Ферма Деда Мороза»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учащихся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3211878"/>
                  </a:ext>
                </a:extLst>
              </a:tr>
              <a:tr h="240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«Новогодние головоломки»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учащихся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7911042"/>
                  </a:ext>
                </a:extLst>
              </a:tr>
              <a:tr h="120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«Зимние баталии»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4646396"/>
                  </a:ext>
                </a:extLst>
              </a:tr>
              <a:tr h="120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«Зимние баталии»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5671885"/>
                  </a:ext>
                </a:extLst>
              </a:tr>
              <a:tr h="12040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школьной библиотеки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1458309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Игра-викторина «Чудо рядом, вот оно – книгой мы зовём его»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Панфилова М.Е.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279864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Игра-викторина «Чудо рядом, вот оно – книгой мы зовём его»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Панфилова М.Е.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7086163"/>
                  </a:ext>
                </a:extLst>
              </a:tr>
              <a:tr h="23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развлечение «К нам праздник пришел новогодний, волшебный подарок зимы»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Панфилова М.Е.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006721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«Новогодняя мозаика»    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Панфилова М.Е., 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39203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«Новогодняя мозаика»    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Панфилова М.Е., 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016718"/>
                  </a:ext>
                </a:extLst>
              </a:tr>
              <a:tr h="112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по расписанию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Кружки и секции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823" marR="318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1279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3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администратор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Нерубенко С.В.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276315"/>
              </p:ext>
            </p:extLst>
          </p:nvPr>
        </p:nvGraphicFramePr>
        <p:xfrm>
          <a:off x="1475656" y="692696"/>
          <a:ext cx="7560839" cy="59733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3636">
                  <a:extLst>
                    <a:ext uri="{9D8B030D-6E8A-4147-A177-3AD203B41FA5}">
                      <a16:colId xmlns:a16="http://schemas.microsoft.com/office/drawing/2014/main" val="1619120550"/>
                    </a:ext>
                  </a:extLst>
                </a:gridCol>
                <a:gridCol w="963636">
                  <a:extLst>
                    <a:ext uri="{9D8B030D-6E8A-4147-A177-3AD203B41FA5}">
                      <a16:colId xmlns:a16="http://schemas.microsoft.com/office/drawing/2014/main" val="559904086"/>
                    </a:ext>
                  </a:extLst>
                </a:gridCol>
                <a:gridCol w="3146624">
                  <a:extLst>
                    <a:ext uri="{9D8B030D-6E8A-4147-A177-3AD203B41FA5}">
                      <a16:colId xmlns:a16="http://schemas.microsoft.com/office/drawing/2014/main" val="2002162622"/>
                    </a:ext>
                  </a:extLst>
                </a:gridCol>
                <a:gridCol w="764888">
                  <a:extLst>
                    <a:ext uri="{9D8B030D-6E8A-4147-A177-3AD203B41FA5}">
                      <a16:colId xmlns:a16="http://schemas.microsoft.com/office/drawing/2014/main" val="1032188844"/>
                    </a:ext>
                  </a:extLst>
                </a:gridCol>
                <a:gridCol w="1722055">
                  <a:extLst>
                    <a:ext uri="{9D8B030D-6E8A-4147-A177-3AD203B41FA5}">
                      <a16:colId xmlns:a16="http://schemas.microsoft.com/office/drawing/2014/main" val="2092882609"/>
                    </a:ext>
                  </a:extLst>
                </a:gridCol>
              </a:tblGrid>
              <a:tr h="20241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Культурно-массовые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135192"/>
                  </a:ext>
                </a:extLst>
              </a:tr>
              <a:tr h="239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 Победы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«Зажги на Елке!» - танцевальный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4175547993"/>
                  </a:ext>
                </a:extLst>
              </a:tr>
              <a:tr h="206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-игровая программа «Новогодний хоровод – ждали дети целый год»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Харламова А.В.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1833949854"/>
                  </a:ext>
                </a:extLst>
              </a:tr>
              <a:tr h="235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Новогоднее караоке-конфетти «Зимней праздничной порой …»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Алферов А.Г.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2063647269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Комп. класс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мозаика «В Новый год - с улыбкой»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Сорокина М.А.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968987464"/>
                  </a:ext>
                </a:extLst>
              </a:tr>
              <a:tr h="328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-игра "Забавы зимушки - зимы"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Галиева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Т.А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2622573125"/>
                  </a:ext>
                </a:extLst>
              </a:tr>
              <a:tr h="2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кино-коктейль «Загадочный мир кино»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Лябах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Ю.А.,</a:t>
                      </a:r>
                      <a:r>
                        <a:rPr lang="ru-RU" sz="7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4018283118"/>
                  </a:ext>
                </a:extLst>
              </a:tr>
              <a:tr h="11975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мероприятия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905508"/>
                  </a:ext>
                </a:extLst>
              </a:tr>
              <a:tr h="119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11.00-23.00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спортивного зала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Зобов Я.Е.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1084672424"/>
                  </a:ext>
                </a:extLst>
              </a:tr>
              <a:tr h="235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11.00-12.30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Бассейн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Оздоровительное плавание «Нептун против Деда Мороза»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Хавелова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1937388268"/>
                  </a:ext>
                </a:extLst>
              </a:tr>
              <a:tr h="280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«Папа, мама, я – футбольная семья»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50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МБУДО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 № 6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Зобов Я.Е., 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Панфилов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К.Э.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2463990649"/>
                  </a:ext>
                </a:extLst>
              </a:tr>
              <a:tr h="235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12.30-14.00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Бассейн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Оздоровительное плавание «Нептун против Деда Мороза»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Попова А.Е.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2797594223"/>
                  </a:ext>
                </a:extLst>
              </a:tr>
              <a:tr h="235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Шахматная зона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"Пока все дома" - шахматно - шашечный турнир для родителей и детей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Литвинова</a:t>
                      </a:r>
                      <a:r>
                        <a:rPr lang="ru-RU" sz="7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Е.М.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2002488727"/>
                  </a:ext>
                </a:extLst>
              </a:tr>
              <a:tr h="328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Спортивно-развлекательная программа «Елка в кроссовках»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Хализева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М.В.,</a:t>
                      </a:r>
                      <a:r>
                        <a:rPr lang="ru-RU" sz="7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здоровья  и спорта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3500349347"/>
                  </a:ext>
                </a:extLst>
              </a:tr>
              <a:tr h="254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Спортивно-развлекательная программа «Елка в кроссовках»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Зайченко Т.Г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здоровья  и спорта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66296265"/>
                  </a:ext>
                </a:extLst>
              </a:tr>
              <a:tr h="11975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компьютерного класса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47808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«Укрась елочку»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Зайченко Т.Г.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1868193565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«Ферма Деда Мороза»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Зайченко Т.Г.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1010618978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мозаика «В Новый год - с улыбкой»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Сорокина М.А.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2467054247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«Зимние баталии»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Зайченко Т.Г.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4078779548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«Зимние баталии»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Зайченко Т.Г.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928219818"/>
                  </a:ext>
                </a:extLst>
              </a:tr>
              <a:tr h="11975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школьной библиотеки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22779"/>
                  </a:ext>
                </a:extLst>
              </a:tr>
              <a:tr h="328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Игра-викторина «Чудо рядом, вот оно – книгой мы зовём его»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Сигаева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2996756358"/>
                  </a:ext>
                </a:extLst>
              </a:tr>
              <a:tr h="328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Игра-викторина «Чудо рядом, вот оно – книгой мы зовём его»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Сигаева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1861176313"/>
                  </a:ext>
                </a:extLst>
              </a:tr>
              <a:tr h="328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развлечение «К нам праздник пришел новогодний, волшебный подарок зимы»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Сигаева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3972309609"/>
                  </a:ext>
                </a:extLst>
              </a:tr>
              <a:tr h="239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«Новогодняя мозаика»    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Сигаева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2930635527"/>
                  </a:ext>
                </a:extLst>
              </a:tr>
              <a:tr h="156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«Новогодняя мозаика»    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Сигаева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1363942871"/>
                  </a:ext>
                </a:extLst>
              </a:tr>
              <a:tr h="79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Кружки и секции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81" marR="31481" marT="0" marB="0"/>
                </a:tc>
                <a:extLst>
                  <a:ext uri="{0D108BD9-81ED-4DB2-BD59-A6C34878D82A}">
                    <a16:rowId xmlns:a16="http://schemas.microsoft.com/office/drawing/2014/main" val="2971461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4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администратор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Ж.Н.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372081"/>
              </p:ext>
            </p:extLst>
          </p:nvPr>
        </p:nvGraphicFramePr>
        <p:xfrm>
          <a:off x="1331639" y="836710"/>
          <a:ext cx="7632849" cy="58326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18770">
                  <a:extLst>
                    <a:ext uri="{9D8B030D-6E8A-4147-A177-3AD203B41FA5}">
                      <a16:colId xmlns:a16="http://schemas.microsoft.com/office/drawing/2014/main" val="3910251037"/>
                    </a:ext>
                  </a:extLst>
                </a:gridCol>
                <a:gridCol w="1060118">
                  <a:extLst>
                    <a:ext uri="{9D8B030D-6E8A-4147-A177-3AD203B41FA5}">
                      <a16:colId xmlns:a16="http://schemas.microsoft.com/office/drawing/2014/main" val="1898111063"/>
                    </a:ext>
                  </a:extLst>
                </a:gridCol>
                <a:gridCol w="3143333">
                  <a:extLst>
                    <a:ext uri="{9D8B030D-6E8A-4147-A177-3AD203B41FA5}">
                      <a16:colId xmlns:a16="http://schemas.microsoft.com/office/drawing/2014/main" val="1104479070"/>
                    </a:ext>
                  </a:extLst>
                </a:gridCol>
                <a:gridCol w="772174">
                  <a:extLst>
                    <a:ext uri="{9D8B030D-6E8A-4147-A177-3AD203B41FA5}">
                      <a16:colId xmlns:a16="http://schemas.microsoft.com/office/drawing/2014/main" val="2899214701"/>
                    </a:ext>
                  </a:extLst>
                </a:gridCol>
                <a:gridCol w="1738454">
                  <a:extLst>
                    <a:ext uri="{9D8B030D-6E8A-4147-A177-3AD203B41FA5}">
                      <a16:colId xmlns:a16="http://schemas.microsoft.com/office/drawing/2014/main" val="225289622"/>
                    </a:ext>
                  </a:extLst>
                </a:gridCol>
              </a:tblGrid>
              <a:tr h="12462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Культурно-массовые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259321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МБУДО БДДТ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217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конкурс «Самый умный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ЮИДовец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Богмацера В.В.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4074240581"/>
                  </a:ext>
                </a:extLst>
              </a:tr>
              <a:tr h="252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развлечение «К нам праздник пришел новогодний, волшебный подарок зимы»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Краснобаева Я.О.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1161896088"/>
                  </a:ext>
                </a:extLst>
              </a:tr>
              <a:tr h="270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школы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Игра-викторина «Чудо рядом, вот оно – книгой мы зовём его»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Головатая Л.М., Плетникова Е.А., Серкина Е.О.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2975789401"/>
                  </a:ext>
                </a:extLst>
              </a:tr>
              <a:tr h="198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Новогодняя викторина «Новый год к нам мчится в гости»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 К.А.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3182247658"/>
                  </a:ext>
                </a:extLst>
              </a:tr>
              <a:tr h="156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 «Новогодние приключения в стране литературных героев»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Четвертухина Н.К.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208467485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Праздничный дайджест -караоке «Новогодние истории»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Дунаева М.Б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2532622400"/>
                  </a:ext>
                </a:extLst>
              </a:tr>
              <a:tr h="12412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086189"/>
                  </a:ext>
                </a:extLst>
              </a:tr>
              <a:tr h="124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спортивного зала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Панфилов К.Э.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808275011"/>
                  </a:ext>
                </a:extLst>
              </a:tr>
              <a:tr h="360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Новогодний фестиваль «Веселые старты»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Зобов Я.Е., Колесниченко А.В., Захаров В.В., Дегтярь Н.А.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3182363623"/>
                  </a:ext>
                </a:extLst>
              </a:tr>
              <a:tr h="270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11.00-12.30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бассейн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Оздоровительное плавание «Нептун против Деда Мороза»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Косинова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Панфилов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К.Э.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1642029737"/>
                  </a:ext>
                </a:extLst>
              </a:tr>
              <a:tr h="201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12.30-14.00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бассейн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Оздоровительное плавание «Нептун против Деда Мороза»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Миколенко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Панфилов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К.Э.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2488659079"/>
                  </a:ext>
                </a:extLst>
              </a:tr>
              <a:tr h="180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14.00-16.00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«Папа, мама, я – играем вместе»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Седых Е.В.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2934109802"/>
                  </a:ext>
                </a:extLst>
              </a:tr>
              <a:tr h="21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16.00-18.00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"Пока все дома" -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шахматно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шашечный турнир для родителей и детей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Бондаренко Л.Г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Зобов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Е.С.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2832267260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18.00-20.00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Полоса препятствий, спортивные эстафеты «Вперед, к зимним рекордам!»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Петренко Н.С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здоровья  и спорта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4078415542"/>
                  </a:ext>
                </a:extLst>
              </a:tr>
              <a:tr h="12412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компьютерного класса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34953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«Рисуем Новый год»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 К.А.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учащихся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2768619224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«Рисуем Новый год»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 К.А.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учащихся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4115473849"/>
                  </a:ext>
                </a:extLst>
              </a:tr>
              <a:tr h="1804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«Зимние лабиринты»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 К.А.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3903289719"/>
                  </a:ext>
                </a:extLst>
              </a:tr>
              <a:tr h="1804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«Новогодние приключения»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 К.А.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2661853982"/>
                  </a:ext>
                </a:extLst>
              </a:tr>
              <a:tr h="1804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«Новогодние приключения»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 К.А.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1922169201"/>
                  </a:ext>
                </a:extLst>
              </a:tr>
              <a:tr h="124127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школьной библиотеки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826015"/>
                  </a:ext>
                </a:extLst>
              </a:tr>
              <a:tr h="1861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гостиная «Новый год молодой в сказку нас зовет с собой»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Головатая Л.М.,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2095283975"/>
                  </a:ext>
                </a:extLst>
              </a:tr>
              <a:tr h="270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Игра-викторина «Чудо рядом, вот оно – книгой мы зовём его»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Головатая Л.М.,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Плетникова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Е.А.,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Серкина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Е.О.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798717499"/>
                  </a:ext>
                </a:extLst>
              </a:tr>
              <a:tr h="1985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Библиотечный кино-бульвар «Путешествие по зимним сказкам»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Головатая Л.М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3554961731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Библиотечный кино-бульвар «Путешествие по зимним сказкам»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Головатая Л.М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1543773203"/>
                  </a:ext>
                </a:extLst>
              </a:tr>
              <a:tr h="2991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игра-викторина «Волшебный праздник – Новый год»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Головатая Л.М., 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2487598603"/>
                  </a:ext>
                </a:extLst>
              </a:tr>
              <a:tr h="124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Кружки и секции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23" marR="31323" marT="0" marB="0"/>
                </a:tc>
                <a:extLst>
                  <a:ext uri="{0D108BD9-81ED-4DB2-BD59-A6C34878D82A}">
                    <a16:rowId xmlns:a16="http://schemas.microsoft.com/office/drawing/2014/main" val="3405750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7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администратор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Галеева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29608"/>
              </p:ext>
            </p:extLst>
          </p:nvPr>
        </p:nvGraphicFramePr>
        <p:xfrm>
          <a:off x="1907703" y="1124741"/>
          <a:ext cx="6779096" cy="47160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5012">
                  <a:extLst>
                    <a:ext uri="{9D8B030D-6E8A-4147-A177-3AD203B41FA5}">
                      <a16:colId xmlns:a16="http://schemas.microsoft.com/office/drawing/2014/main" val="1690442234"/>
                    </a:ext>
                  </a:extLst>
                </a:gridCol>
                <a:gridCol w="1521902">
                  <a:extLst>
                    <a:ext uri="{9D8B030D-6E8A-4147-A177-3AD203B41FA5}">
                      <a16:colId xmlns:a16="http://schemas.microsoft.com/office/drawing/2014/main" val="3854553657"/>
                    </a:ext>
                  </a:extLst>
                </a:gridCol>
                <a:gridCol w="1932374">
                  <a:extLst>
                    <a:ext uri="{9D8B030D-6E8A-4147-A177-3AD203B41FA5}">
                      <a16:colId xmlns:a16="http://schemas.microsoft.com/office/drawing/2014/main" val="3187106931"/>
                    </a:ext>
                  </a:extLst>
                </a:gridCol>
                <a:gridCol w="685803">
                  <a:extLst>
                    <a:ext uri="{9D8B030D-6E8A-4147-A177-3AD203B41FA5}">
                      <a16:colId xmlns:a16="http://schemas.microsoft.com/office/drawing/2014/main" val="2856234853"/>
                    </a:ext>
                  </a:extLst>
                </a:gridCol>
                <a:gridCol w="1544005">
                  <a:extLst>
                    <a:ext uri="{9D8B030D-6E8A-4147-A177-3AD203B41FA5}">
                      <a16:colId xmlns:a16="http://schemas.microsoft.com/office/drawing/2014/main" val="3680604808"/>
                    </a:ext>
                  </a:extLst>
                </a:gridCol>
              </a:tblGrid>
              <a:tr h="19536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Культурно-массовые мероприятия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24435"/>
                  </a:ext>
                </a:extLst>
              </a:tr>
              <a:tr h="3907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Развлекательная программа «Забавы у новогодней елки»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классы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Рябцева Ю.Н., Ткачева Л.Н.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804639"/>
                  </a:ext>
                </a:extLst>
              </a:tr>
              <a:tr h="418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«Новогодние снежинки»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классы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Пушкарская Д.Н., Потапова С.В.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3661518"/>
                  </a:ext>
                </a:extLst>
              </a:tr>
              <a:tr h="19536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мероприятия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225996"/>
                  </a:ext>
                </a:extLst>
              </a:tr>
              <a:tr h="195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11.00-15.00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спортивного зала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Дегтярь Н.А.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981102"/>
                  </a:ext>
                </a:extLst>
              </a:tr>
              <a:tr h="3907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Бассейн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Оздоровительное плавание «Нептун против Деда Мороза»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классы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Ломоносова Г.Н., Шкуркин А.А.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244604"/>
                  </a:ext>
                </a:extLst>
              </a:tr>
              <a:tr h="3907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Спортивно-развлекательная программа «Зимние забавы»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 классы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Худякова С.Н.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488094"/>
                  </a:ext>
                </a:extLst>
              </a:tr>
              <a:tr h="19536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компьютерного класса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039945"/>
                  </a:ext>
                </a:extLst>
              </a:tr>
              <a:tr h="3907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«Рисуем Новый год»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классы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Козлова О.А.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232395"/>
                  </a:ext>
                </a:extLst>
              </a:tr>
              <a:tr h="3907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«Новогодние головоломки»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классы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Козлова О.А., Миргородская М.Ю.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4513887"/>
                  </a:ext>
                </a:extLst>
              </a:tr>
              <a:tr h="19536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школьной библиотеки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208819"/>
                  </a:ext>
                </a:extLst>
              </a:tr>
              <a:tr h="5860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Библиотечный кино-бульвар «Путешествие по зимним сказкам»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классы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Головатая Л.М.,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7034810"/>
                  </a:ext>
                </a:extLst>
              </a:tr>
              <a:tr h="5860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игра-викторина «Волшебный праздник – Новый год»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классы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Головатая Л.М.,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9727004"/>
                  </a:ext>
                </a:extLst>
              </a:tr>
              <a:tr h="195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Кружки и секции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717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января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администратор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Ж.Н.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01402"/>
              </p:ext>
            </p:extLst>
          </p:nvPr>
        </p:nvGraphicFramePr>
        <p:xfrm>
          <a:off x="1475656" y="764711"/>
          <a:ext cx="7488831" cy="58326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38057">
                  <a:extLst>
                    <a:ext uri="{9D8B030D-6E8A-4147-A177-3AD203B41FA5}">
                      <a16:colId xmlns:a16="http://schemas.microsoft.com/office/drawing/2014/main" val="405706626"/>
                    </a:ext>
                  </a:extLst>
                </a:gridCol>
                <a:gridCol w="1050175">
                  <a:extLst>
                    <a:ext uri="{9D8B030D-6E8A-4147-A177-3AD203B41FA5}">
                      <a16:colId xmlns:a16="http://schemas.microsoft.com/office/drawing/2014/main" val="2958926540"/>
                    </a:ext>
                  </a:extLst>
                </a:gridCol>
                <a:gridCol w="2937340">
                  <a:extLst>
                    <a:ext uri="{9D8B030D-6E8A-4147-A177-3AD203B41FA5}">
                      <a16:colId xmlns:a16="http://schemas.microsoft.com/office/drawing/2014/main" val="1495237770"/>
                    </a:ext>
                  </a:extLst>
                </a:gridCol>
                <a:gridCol w="757605">
                  <a:extLst>
                    <a:ext uri="{9D8B030D-6E8A-4147-A177-3AD203B41FA5}">
                      <a16:colId xmlns:a16="http://schemas.microsoft.com/office/drawing/2014/main" val="4028805836"/>
                    </a:ext>
                  </a:extLst>
                </a:gridCol>
                <a:gridCol w="1705654">
                  <a:extLst>
                    <a:ext uri="{9D8B030D-6E8A-4147-A177-3AD203B41FA5}">
                      <a16:colId xmlns:a16="http://schemas.microsoft.com/office/drawing/2014/main" val="1644115999"/>
                    </a:ext>
                  </a:extLst>
                </a:gridCol>
              </a:tblGrid>
              <a:tr h="18883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Культурно-массовые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849059"/>
                  </a:ext>
                </a:extLst>
              </a:tr>
              <a:tr h="25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драмтеатр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М.С.Щепкина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«Губернаторская елка» - новогоднее представление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Морковская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211199841"/>
                  </a:ext>
                </a:extLst>
              </a:tr>
              <a:tr h="197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-парад «В гостях у Нового года»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Попова А.Е.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4243844108"/>
                  </a:ext>
                </a:extLst>
              </a:tr>
              <a:tr h="246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зона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 истории елочной игрушки «Сияет елочка огнями»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Ветрова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272583112"/>
                  </a:ext>
                </a:extLst>
              </a:tr>
              <a:tr h="246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зона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- класс «Коллекция новогодних идей»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Осьмакова О.Н.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1825969305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Карнавальный серпантин «В зимний праздник Новый год все спешат на хоровод»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Новиков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3433913497"/>
                  </a:ext>
                </a:extLst>
              </a:tr>
              <a:tr h="320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Празднично-игровая программа «Новогоднее ассорти»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Гисцева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О.С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1714148077"/>
                  </a:ext>
                </a:extLst>
              </a:tr>
              <a:tr h="127119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446353"/>
                  </a:ext>
                </a:extLst>
              </a:tr>
              <a:tr h="127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спортивного зала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Захаров В.В.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2533421720"/>
                  </a:ext>
                </a:extLst>
              </a:tr>
              <a:tr h="306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12.00-15.00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площадки. каток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Зимний физкультурный праздник «Зима – пора спортивная»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 3, 15, 49 50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Захаров В.В.,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Дегтярь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3499734183"/>
                  </a:ext>
                </a:extLst>
              </a:tr>
              <a:tr h="246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Спортивно-развлекательная программа «Елка в кроссовках»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Шкуркин А.А.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994472089"/>
                  </a:ext>
                </a:extLst>
              </a:tr>
              <a:tr h="313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"Пока все дома" - шахматно - шашечный турнир для родителей и детей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Масленникова А.И.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4179881531"/>
                  </a:ext>
                </a:extLst>
              </a:tr>
              <a:tr h="320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Полоса препятствий, спортивные эстафеты «Вперед, к зимним рекордам!»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Винакова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здоровья  и спорта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2871047364"/>
                  </a:ext>
                </a:extLst>
              </a:tr>
              <a:tr h="127119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компьютерного класса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228099"/>
                  </a:ext>
                </a:extLst>
              </a:tr>
              <a:tr h="127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«Новогодние чудеса»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Бычик А.А.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1684331856"/>
                  </a:ext>
                </a:extLst>
              </a:tr>
              <a:tr h="127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«Новогодние чудеса»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Бычик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2166324469"/>
                  </a:ext>
                </a:extLst>
              </a:tr>
              <a:tr h="246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«В поисках нового года»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Бычик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908531614"/>
                  </a:ext>
                </a:extLst>
              </a:tr>
              <a:tr h="172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«В поисках нового года»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Бычик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3743320433"/>
                  </a:ext>
                </a:extLst>
              </a:tr>
              <a:tr h="160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«В поисках нового года»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Бычик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392639582"/>
                  </a:ext>
                </a:extLst>
              </a:tr>
              <a:tr h="127119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школьной библиотеки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280184"/>
                  </a:ext>
                </a:extLst>
              </a:tr>
              <a:tr h="246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Библиотечная акция «Все - про Новый год!» 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Барабашова А.А.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1693405023"/>
                  </a:ext>
                </a:extLst>
              </a:tr>
              <a:tr h="246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Библиотечная акция «Все - про Новый год!» 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Барабашова А.А.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2393821966"/>
                  </a:ext>
                </a:extLst>
              </a:tr>
              <a:tr h="259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мозаика «Книги для   увлекательного чтения в зимние каникулы»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Барабашова А.А.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179401192"/>
                  </a:ext>
                </a:extLst>
              </a:tr>
              <a:tr h="289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мозаика «Книги для   увлекательного чтения в зимние каникулы»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Барабашова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1974402298"/>
                  </a:ext>
                </a:extLst>
              </a:tr>
              <a:tr h="370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мозаика «Книги для   увлекательного чтения в зимние каникулы»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Барабашова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535795353"/>
                  </a:ext>
                </a:extLst>
              </a:tr>
              <a:tr h="127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Кружки и секции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6" marR="37276" marT="0" marB="0"/>
                </a:tc>
                <a:extLst>
                  <a:ext uri="{0D108BD9-81ED-4DB2-BD59-A6C34878D82A}">
                    <a16:rowId xmlns:a16="http://schemas.microsoft.com/office/drawing/2014/main" val="4119390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4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января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администратор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С.Е.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94360"/>
              </p:ext>
            </p:extLst>
          </p:nvPr>
        </p:nvGraphicFramePr>
        <p:xfrm>
          <a:off x="1331640" y="836708"/>
          <a:ext cx="7488831" cy="58326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13597195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32460848"/>
                    </a:ext>
                  </a:extLst>
                </a:gridCol>
                <a:gridCol w="2660517">
                  <a:extLst>
                    <a:ext uri="{9D8B030D-6E8A-4147-A177-3AD203B41FA5}">
                      <a16:colId xmlns:a16="http://schemas.microsoft.com/office/drawing/2014/main" val="3893361433"/>
                    </a:ext>
                  </a:extLst>
                </a:gridCol>
                <a:gridCol w="770523">
                  <a:extLst>
                    <a:ext uri="{9D8B030D-6E8A-4147-A177-3AD203B41FA5}">
                      <a16:colId xmlns:a16="http://schemas.microsoft.com/office/drawing/2014/main" val="3899798809"/>
                    </a:ext>
                  </a:extLst>
                </a:gridCol>
                <a:gridCol w="1681527">
                  <a:extLst>
                    <a:ext uri="{9D8B030D-6E8A-4147-A177-3AD203B41FA5}">
                      <a16:colId xmlns:a16="http://schemas.microsoft.com/office/drawing/2014/main" val="187159596"/>
                    </a:ext>
                  </a:extLst>
                </a:gridCol>
              </a:tblGrid>
              <a:tr h="14839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Культурно-массовые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60947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Литературно-познавательная игра (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«День Ильи Муромца и всех богатырей», ко Дню былинного богатыря Ильи Муромца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Артеменко И.А.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Пушкарская Д.Н.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1510457982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Литературно-познавательная игра (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«День Ильи Муромца и всех богатырей», ко Дню былинного богатыря Ильи Муромца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Меннибаева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2772012634"/>
                  </a:ext>
                </a:extLst>
              </a:tr>
              <a:tr h="184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-игра «Круиз по новогодней планете»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Сорокина М.А.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2609471266"/>
                  </a:ext>
                </a:extLst>
              </a:tr>
              <a:tr h="203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кино- дайджест «Новогодние истории»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Галиева Т.А.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1608680447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Квест-игра «Встречаем Новый год»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Лябах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Ю.А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331124603"/>
                  </a:ext>
                </a:extLst>
              </a:tr>
              <a:tr h="117771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926513"/>
                  </a:ext>
                </a:extLst>
              </a:tr>
              <a:tr h="1177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спортивного зала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Колесниченко А.В.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1990948625"/>
                  </a:ext>
                </a:extLst>
              </a:tr>
              <a:tr h="4622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ледовая арена «Оранжевый лед»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соревнования «Новогодние старты»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ОУ и родители1-класса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Гридин Ю.Ю.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3177541551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Спортивно-игровая программа «В царстве славного Мороза»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Рябцева Ю.Н.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4046252911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Спортивно-игровая программа «В царстве славного Мороза»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Лукьянцева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М.М.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1545934363"/>
                  </a:ext>
                </a:extLst>
              </a:tr>
              <a:tr h="2773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Спортивно-развлекательное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 «Жизнь в ногу со спортом»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Дурнева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А.Ю.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3320797232"/>
                  </a:ext>
                </a:extLst>
              </a:tr>
              <a:tr h="2773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Спортивно-развлекательное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 «Жизнь в ногу со спортом»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Хализева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4167162652"/>
                  </a:ext>
                </a:extLst>
              </a:tr>
              <a:tr h="2493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Зимний физкультурный праздник «Зима – пора спортивная»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Зайченко Т.Г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здоровья и спорта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3934999178"/>
                  </a:ext>
                </a:extLst>
              </a:tr>
              <a:tr h="117771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компьютерного класса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792144"/>
                  </a:ext>
                </a:extLst>
              </a:tr>
              <a:tr h="1177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«Новогодние чудеса»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Богмацера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2384424955"/>
                  </a:ext>
                </a:extLst>
              </a:tr>
              <a:tr h="1177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«Новогодние чудеса»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Богмацера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2427876626"/>
                  </a:ext>
                </a:extLst>
              </a:tr>
              <a:tr h="184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«В поисках нового года»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Богмацера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4136338004"/>
                  </a:ext>
                </a:extLst>
              </a:tr>
              <a:tr h="184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«В поисках нового года»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Богмацера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2819565525"/>
                  </a:ext>
                </a:extLst>
              </a:tr>
              <a:tr h="184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Компьютерный турнир «В поисках нового года»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Богмацера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640617250"/>
                  </a:ext>
                </a:extLst>
              </a:tr>
              <a:tr h="117771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школьной библиотеки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25444"/>
                  </a:ext>
                </a:extLst>
              </a:tr>
              <a:tr h="184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Библиотечная акция «Все - про Новый год!» 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Данилова Ю.А.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1041365400"/>
                  </a:ext>
                </a:extLst>
              </a:tr>
              <a:tr h="184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Библиотечная акция «Все - про Новый год!» 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Данилова Ю.А.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2937608161"/>
                  </a:ext>
                </a:extLst>
              </a:tr>
              <a:tr h="2773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мозаика «Книги для   увлекательного чтения в зимние каникулы»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Данилова Ю.А.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1839316546"/>
                  </a:ext>
                </a:extLst>
              </a:tr>
              <a:tr h="2773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мозаика «Книги для   увлекательного чтения в зимние каникулы»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Данилова Ю.А.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711968552"/>
                  </a:ext>
                </a:extLst>
              </a:tr>
              <a:tr h="2773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мозаика «Книги для   увлекательного чтения в зимние каникулы»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Данилова Ю.А.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1522355864"/>
                  </a:ext>
                </a:extLst>
              </a:tr>
              <a:tr h="117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Кружки и секции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extLst>
                  <a:ext uri="{0D108BD9-81ED-4DB2-BD59-A6C34878D82A}">
                    <a16:rowId xmlns:a16="http://schemas.microsoft.com/office/drawing/2014/main" val="3173562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3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января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администратор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Нерубенко С.В.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898417"/>
              </p:ext>
            </p:extLst>
          </p:nvPr>
        </p:nvGraphicFramePr>
        <p:xfrm>
          <a:off x="1403647" y="836710"/>
          <a:ext cx="7488832" cy="59023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val="380474448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514354740"/>
                    </a:ext>
                  </a:extLst>
                </a:gridCol>
                <a:gridCol w="2664199">
                  <a:extLst>
                    <a:ext uri="{9D8B030D-6E8A-4147-A177-3AD203B41FA5}">
                      <a16:colId xmlns:a16="http://schemas.microsoft.com/office/drawing/2014/main" val="2976369348"/>
                    </a:ext>
                  </a:extLst>
                </a:gridCol>
                <a:gridCol w="772720">
                  <a:extLst>
                    <a:ext uri="{9D8B030D-6E8A-4147-A177-3AD203B41FA5}">
                      <a16:colId xmlns:a16="http://schemas.microsoft.com/office/drawing/2014/main" val="423881533"/>
                    </a:ext>
                  </a:extLst>
                </a:gridCol>
                <a:gridCol w="1675648">
                  <a:extLst>
                    <a:ext uri="{9D8B030D-6E8A-4147-A177-3AD203B41FA5}">
                      <a16:colId xmlns:a16="http://schemas.microsoft.com/office/drawing/2014/main" val="57844506"/>
                    </a:ext>
                  </a:extLst>
                </a:gridCol>
              </a:tblGrid>
              <a:tr h="14401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Культурно-массовые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188209"/>
                  </a:ext>
                </a:extLst>
              </a:tr>
              <a:tr h="394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 Победы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Игровой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«По дороге сказок»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5915" algn="ctr"/>
                        </a:tabLs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2н  класс с родителями 5 человек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Серкина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Е.О.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2591643129"/>
                  </a:ext>
                </a:extLst>
              </a:tr>
              <a:tr h="236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Новогодняя игротека «Новогодние огни приглашают в сказку»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5915" algn="ctr"/>
                        </a:tabLs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Алферов А.Г.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2785269114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Караоке -турнир «Новогодний калейдоскоп»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5915" algn="ctr"/>
                        </a:tabLs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Бондаренко Л.Г.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601156036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Караоке-турнир «Новогодний калейдоскоп»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5915" algn="ctr"/>
                        </a:tabLs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Петренко Н.С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2130937613"/>
                  </a:ext>
                </a:extLst>
              </a:tr>
              <a:tr h="7891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727747"/>
                  </a:ext>
                </a:extLst>
              </a:tr>
              <a:tr h="78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спортивного зала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Дегтярь Н.А.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2863437632"/>
                  </a:ext>
                </a:extLst>
              </a:tr>
              <a:tr h="236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«Гимназия №3»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турнир по настольному теннису «Новогодние баталии»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лет,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 лет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Зобов Я.Е.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2244963703"/>
                  </a:ext>
                </a:extLst>
              </a:tr>
              <a:tr h="394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Шахматный клуб ДЮСШ № 4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Новогоднее мероприятие «Шахматный карнавал»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и родители 2-6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Зобов Е.С.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3076741678"/>
                  </a:ext>
                </a:extLst>
              </a:tr>
              <a:tr h="236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«ЦО №15»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Финал Новогоднего Фестиваля «Веселые старты»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2-4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Панфилов К.Э.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2552990673"/>
                  </a:ext>
                </a:extLst>
              </a:tr>
              <a:tr h="394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ледовая арена «Оранжевый лед»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Спортивно-развлекательная программа «Серебряный конек»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ОУ и родители6-8 класс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Федоровская А.А., 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руководители 6-8 классов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3099125761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Бассейн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Оздоровительное плавание «Нептун против Деда Мороза»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Козловская Л.Е.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2124184185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Бассейн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Оздоровительное плавание «Нептун против Деда Мороза»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Харламова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1924931854"/>
                  </a:ext>
                </a:extLst>
              </a:tr>
              <a:tr h="236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Спортивно-развлекательная программа «Новогодние старты»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Седых Е.В.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1501534441"/>
                  </a:ext>
                </a:extLst>
              </a:tr>
              <a:tr h="236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Спортивно-развлекательная программа «Новогодние старты»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Четвертухина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Н.К.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4149136452"/>
                  </a:ext>
                </a:extLst>
              </a:tr>
              <a:tr h="239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Спортивно-развлекательная программа «Новогодние старты»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Дунаева М.Б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здоровья и спорта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827081599"/>
                  </a:ext>
                </a:extLst>
              </a:tr>
              <a:tr h="7891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компьютерного класса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367157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фотоколлажей «В ожидании чуда»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Прибылых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3687284653"/>
                  </a:ext>
                </a:extLst>
              </a:tr>
              <a:tr h="236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Сказочный коллаж «Новогодние волшебные страницы»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5915" algn="ctr"/>
                        </a:tabLs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Хавелова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1557792936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фотоколлажей «В ожидании чуда»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5915" algn="ctr"/>
                        </a:tabLs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Прибылых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4037944591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фотоколлажей «В ожидании чуда»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5915" algn="ctr"/>
                        </a:tabLs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Прибылых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2007240211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фотоколлажей «В ожидании чуда»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5915" algn="ctr"/>
                        </a:tabLs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Прибылых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4030421780"/>
                  </a:ext>
                </a:extLst>
              </a:tr>
              <a:tr h="7891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школьной библиотеки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69802"/>
                  </a:ext>
                </a:extLst>
              </a:tr>
              <a:tr h="236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«Зимние новогодние традиции»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5915" algn="ctr"/>
                        </a:tabLs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Васильчикова Г.Н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7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Валуйская</a:t>
                      </a:r>
                      <a:r>
                        <a:rPr lang="ru-RU" sz="7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М.М.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1482998879"/>
                  </a:ext>
                </a:extLst>
              </a:tr>
              <a:tr h="236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«Зимние новогодние традиции»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5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Валуйская</a:t>
                      </a:r>
                      <a:r>
                        <a:rPr lang="ru-RU" sz="75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М.М.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4272566535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«Волшебница – зима»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Валуйская</a:t>
                      </a:r>
                      <a:r>
                        <a:rPr lang="ru-RU" sz="7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М.М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41840100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«Рождественские загадки»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Валуйская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М.М.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4007513414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«Рождественские загадки»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Валуйская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М.М.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4288877168"/>
                  </a:ext>
                </a:extLst>
              </a:tr>
              <a:tr h="78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по расписанию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Кружки и секции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900" marR="27900" marT="0" marB="0"/>
                </a:tc>
                <a:extLst>
                  <a:ext uri="{0D108BD9-81ED-4DB2-BD59-A6C34878D82A}">
                    <a16:rowId xmlns:a16="http://schemas.microsoft.com/office/drawing/2014/main" val="417259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7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января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администратор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С.Е.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89875"/>
              </p:ext>
            </p:extLst>
          </p:nvPr>
        </p:nvGraphicFramePr>
        <p:xfrm>
          <a:off x="1547664" y="692700"/>
          <a:ext cx="7416824" cy="60287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17995">
                  <a:extLst>
                    <a:ext uri="{9D8B030D-6E8A-4147-A177-3AD203B41FA5}">
                      <a16:colId xmlns:a16="http://schemas.microsoft.com/office/drawing/2014/main" val="3471930613"/>
                    </a:ext>
                  </a:extLst>
                </a:gridCol>
                <a:gridCol w="1142245">
                  <a:extLst>
                    <a:ext uri="{9D8B030D-6E8A-4147-A177-3AD203B41FA5}">
                      <a16:colId xmlns:a16="http://schemas.microsoft.com/office/drawing/2014/main" val="793830215"/>
                    </a:ext>
                  </a:extLst>
                </a:gridCol>
                <a:gridCol w="2817013">
                  <a:extLst>
                    <a:ext uri="{9D8B030D-6E8A-4147-A177-3AD203B41FA5}">
                      <a16:colId xmlns:a16="http://schemas.microsoft.com/office/drawing/2014/main" val="3574559197"/>
                    </a:ext>
                  </a:extLst>
                </a:gridCol>
                <a:gridCol w="750317">
                  <a:extLst>
                    <a:ext uri="{9D8B030D-6E8A-4147-A177-3AD203B41FA5}">
                      <a16:colId xmlns:a16="http://schemas.microsoft.com/office/drawing/2014/main" val="2002706131"/>
                    </a:ext>
                  </a:extLst>
                </a:gridCol>
                <a:gridCol w="1689254">
                  <a:extLst>
                    <a:ext uri="{9D8B030D-6E8A-4147-A177-3AD203B41FA5}">
                      <a16:colId xmlns:a16="http://schemas.microsoft.com/office/drawing/2014/main" val="1494949118"/>
                    </a:ext>
                  </a:extLst>
                </a:gridCol>
              </a:tblGrid>
              <a:tr h="2236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Культурно-массовые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725858"/>
                  </a:ext>
                </a:extLst>
              </a:tr>
              <a:tr h="269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ЦО № 15 «Луч» (кабинет робототехники)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«Введение в робототехнику»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 классы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Е.В.,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руководители 6-8 классов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2381016900"/>
                  </a:ext>
                </a:extLst>
              </a:tr>
              <a:tr h="236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Комп. класс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программа «В стране морозных снежков»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Литвинова Е.М.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Пушкарская Д.Н.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3077289040"/>
                  </a:ext>
                </a:extLst>
              </a:tr>
              <a:tr h="236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Новогодний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мульткалейдоскоп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«Это диво, так уж диво...»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Миколенко С.В.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3591752779"/>
                  </a:ext>
                </a:extLst>
              </a:tr>
              <a:tr h="269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Мультимедийный час «Как встречают Новый год люди всех земных широт»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Лютых И.А.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2350747312"/>
                  </a:ext>
                </a:extLst>
              </a:tr>
              <a:tr h="275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Новогодний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«Часы деда Мороза»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Козлова О.А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162728478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Новогодний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«Часы деда Мороза»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Худякова С.Н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учащихся,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культуры и досуга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1685032404"/>
                  </a:ext>
                </a:extLst>
              </a:tr>
              <a:tr h="11832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мероприятия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225763"/>
                  </a:ext>
                </a:extLst>
              </a:tr>
              <a:tr h="118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11.00-21.00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спортивного зала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Зобов Я.Е.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1823490990"/>
                  </a:ext>
                </a:extLst>
              </a:tr>
              <a:tr h="195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 программа «Мама, папа, ёлка, я – новогодняя семья»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Гридин Ю.Ю.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3068228634"/>
                  </a:ext>
                </a:extLst>
              </a:tr>
              <a:tr h="269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 «Луч»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соревнования «Папа, мама и я – спортивная семья» (5 семей)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Лукьянцева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М.М.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3679640133"/>
                  </a:ext>
                </a:extLst>
              </a:tr>
              <a:tr h="16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 программа «Мама, папа, ёлка, я – новогодняя семья»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Голотовская</a:t>
                      </a:r>
                      <a:r>
                        <a:rPr lang="ru-RU" sz="7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Ю.М.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780939749"/>
                  </a:ext>
                </a:extLst>
              </a:tr>
              <a:tr h="269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 - развлекательная программа «Жизнь в ногу со спортом»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 К.А.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1759721339"/>
                  </a:ext>
                </a:extLst>
              </a:tr>
              <a:tr h="378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 - развлекательная программа «Жизнь в ногу со спортом»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Миргородская М.Ю</a:t>
                      </a:r>
                      <a:r>
                        <a:rPr lang="ru-RU" sz="7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Совет 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комитет здоровья и спорта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777591685"/>
                  </a:ext>
                </a:extLst>
              </a:tr>
              <a:tr h="269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Шахматная зона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"Пока все дома" -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шахматно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шашечный турнир для родителей и детей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Зобов Е.С.,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руководители 10-11 классов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2666266785"/>
                  </a:ext>
                </a:extLst>
              </a:tr>
              <a:tr h="11832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компьютерного класса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131456"/>
                  </a:ext>
                </a:extLst>
              </a:tr>
              <a:tr h="179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210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программа «Новогодние </a:t>
                      </a:r>
                      <a:r>
                        <a:rPr lang="ru-RU" sz="7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бродилки</a:t>
                      </a: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3810445240"/>
                  </a:ext>
                </a:extLst>
              </a:tr>
              <a:tr h="179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фотоколлажей «В ожидании чуда»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1215990102"/>
                  </a:ext>
                </a:extLst>
              </a:tr>
              <a:tr h="179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фотоколлажей «В ожидании чуда»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725909211"/>
                  </a:ext>
                </a:extLst>
              </a:tr>
              <a:tr h="179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фотоколлажей «В ожидании чуда»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классы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3147563399"/>
                  </a:ext>
                </a:extLst>
              </a:tr>
              <a:tr h="179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Каб. 210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фотоколлажей «В ожидании чуда»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Макеев А.В.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442007814"/>
                  </a:ext>
                </a:extLst>
              </a:tr>
              <a:tr h="11832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школьной библиотеки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369110"/>
                  </a:ext>
                </a:extLst>
              </a:tr>
              <a:tr h="269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11.00-13.00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«Зимние новогодние традиции»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Романова Л.А.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2277618632"/>
                  </a:ext>
                </a:extLst>
              </a:tr>
              <a:tr h="269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«Зимние новогодние традиции»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Романова Л.А.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2225779638"/>
                  </a:ext>
                </a:extLst>
              </a:tr>
              <a:tr h="179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«Волшебница – зима»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Романова Л.А.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2025837180"/>
                  </a:ext>
                </a:extLst>
              </a:tr>
              <a:tr h="236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«Рождественские загадки»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Романова Л.А.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3582572119"/>
                  </a:ext>
                </a:extLst>
              </a:tr>
              <a:tr h="236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«Рождественские загадки»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Романова Л.А.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1361095351"/>
                  </a:ext>
                </a:extLst>
              </a:tr>
              <a:tr h="118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расписанию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Кружки и секции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2128844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7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061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3958</Words>
  <Application>Microsoft Office PowerPoint</Application>
  <PresentationFormat>Экран (4:3)</PresentationFormat>
  <Paragraphs>1231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Times New Roman</vt:lpstr>
      <vt:lpstr>Calibri</vt:lpstr>
      <vt:lpstr>1_Тема Office</vt:lpstr>
      <vt:lpstr>Презентация PowerPoint</vt:lpstr>
      <vt:lpstr>28 декабря дежурный администратор Рогожина Э.Г.</vt:lpstr>
      <vt:lpstr>29 декабря дежурный администратор Нерубенко С.В.</vt:lpstr>
      <vt:lpstr>30 декабря дежурный администратор Морковская Ж.Н.</vt:lpstr>
      <vt:lpstr>31 декабря дежурный администратор Галеева Е.В.</vt:lpstr>
      <vt:lpstr>2 января дежурный администратор Морковская Ж.Н.</vt:lpstr>
      <vt:lpstr>3 января дежурный администратор Сергеева С.Е.</vt:lpstr>
      <vt:lpstr>4 января дежурный администратор Нерубенко С.В.</vt:lpstr>
      <vt:lpstr>5 января дежурный администратор Сергеева С.Е.</vt:lpstr>
      <vt:lpstr>6 января дежурный администратор Козлова О.А.</vt:lpstr>
      <vt:lpstr>8 января дежурный администратор Власова Ю.Ю.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Пользователь Windows</cp:lastModifiedBy>
  <cp:revision>58</cp:revision>
  <cp:lastPrinted>2019-12-24T07:30:37Z</cp:lastPrinted>
  <dcterms:created xsi:type="dcterms:W3CDTF">2014-07-06T18:18:01Z</dcterms:created>
  <dcterms:modified xsi:type="dcterms:W3CDTF">2019-12-25T12:31:12Z</dcterms:modified>
</cp:coreProperties>
</file>